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61" r:id="rId2"/>
    <p:sldMasterId id="2147483662" r:id="rId3"/>
    <p:sldMasterId id="2147483697" r:id="rId4"/>
    <p:sldMasterId id="2147483707" r:id="rId5"/>
    <p:sldMasterId id="2147483717" r:id="rId6"/>
    <p:sldMasterId id="2147483727" r:id="rId7"/>
  </p:sldMasterIdLst>
  <p:notesMasterIdLst>
    <p:notesMasterId r:id="rId28"/>
  </p:notesMasterIdLst>
  <p:handoutMasterIdLst>
    <p:handoutMasterId r:id="rId29"/>
  </p:handoutMasterIdLst>
  <p:sldIdLst>
    <p:sldId id="367" r:id="rId8"/>
    <p:sldId id="368" r:id="rId9"/>
    <p:sldId id="358" r:id="rId10"/>
    <p:sldId id="385" r:id="rId11"/>
    <p:sldId id="384" r:id="rId12"/>
    <p:sldId id="383" r:id="rId13"/>
    <p:sldId id="387" r:id="rId14"/>
    <p:sldId id="386" r:id="rId15"/>
    <p:sldId id="360" r:id="rId16"/>
    <p:sldId id="280" r:id="rId17"/>
    <p:sldId id="362" r:id="rId18"/>
    <p:sldId id="390" r:id="rId19"/>
    <p:sldId id="382" r:id="rId20"/>
    <p:sldId id="381" r:id="rId21"/>
    <p:sldId id="388" r:id="rId22"/>
    <p:sldId id="377" r:id="rId23"/>
    <p:sldId id="374" r:id="rId24"/>
    <p:sldId id="375" r:id="rId25"/>
    <p:sldId id="389" r:id="rId26"/>
    <p:sldId id="391" r:id="rId27"/>
  </p:sldIdLst>
  <p:sldSz cx="9144000" cy="6858000" type="screen4x3"/>
  <p:notesSz cx="6805613" cy="9944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0C900"/>
    <a:srgbClr val="003399"/>
    <a:srgbClr val="EFECFE"/>
    <a:srgbClr val="00FF00"/>
    <a:srgbClr val="006900"/>
    <a:srgbClr val="008300"/>
    <a:srgbClr val="000066"/>
    <a:srgbClr val="F8E415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85484" autoAdjust="0"/>
  </p:normalViewPr>
  <p:slideViewPr>
    <p:cSldViewPr>
      <p:cViewPr varScale="1">
        <p:scale>
          <a:sx n="95" d="100"/>
          <a:sy n="95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SCDATA08.frd.shsdir.nl\LT_573474$\Ramingen\Engelse%20presentatie%20LTC\grafiek%20e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autoTitleDeleted val="1"/>
    <c:plotArea>
      <c:layout>
        <c:manualLayout>
          <c:layoutTarget val="inner"/>
          <c:xMode val="edge"/>
          <c:yMode val="edge"/>
          <c:x val="0.24785629879508345"/>
          <c:y val="0.24623770907410505"/>
          <c:w val="0.58268467302082205"/>
          <c:h val="0.76527003363901136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Kolom1</c:v>
                </c:pt>
              </c:strCache>
            </c:strRef>
          </c:tx>
          <c:explosion val="38"/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000000">
                  <a:lumMod val="50000"/>
                  <a:lumOff val="50000"/>
                </a:srgbClr>
              </a:solidFill>
            </c:spPr>
          </c:dPt>
          <c:dLbls>
            <c:dLbl>
              <c:idx val="0"/>
              <c:layout>
                <c:manualLayout>
                  <c:x val="-0.20192243212219227"/>
                  <c:y val="-0.1465106854041814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55666214345166"/>
                  <c:y val="-2.08747289256374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968787156037042"/>
                  <c:y val="0.1367512453961304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288306634530801E-2"/>
                  <c:y val="0.16626339347712596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nl-NL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Longtern-care Act</c:v>
                </c:pt>
                <c:pt idx="1">
                  <c:v>Social Support Acts</c:v>
                </c:pt>
                <c:pt idx="2">
                  <c:v>Health Insurance Act</c:v>
                </c:pt>
                <c:pt idx="3">
                  <c:v>Youth Care Act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0.66000000000000525</c:v>
                </c:pt>
                <c:pt idx="1">
                  <c:v>0.16000000000000072</c:v>
                </c:pt>
                <c:pt idx="2">
                  <c:v>0.13</c:v>
                </c:pt>
                <c:pt idx="3">
                  <c:v>4.0000000000000112E-2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nl-N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title>
      <c:tx>
        <c:rich>
          <a:bodyPr/>
          <a:lstStyle/>
          <a:p>
            <a:pPr>
              <a:defRPr/>
            </a:pPr>
            <a:r>
              <a:rPr lang="nl-NL" dirty="0" smtClean="0"/>
              <a:t>(LTC </a:t>
            </a:r>
            <a:r>
              <a:rPr lang="nl-NL" dirty="0"/>
              <a:t>in % of </a:t>
            </a:r>
            <a:r>
              <a:rPr lang="nl-NL" dirty="0" smtClean="0"/>
              <a:t>GDP)</a:t>
            </a:r>
            <a:endParaRPr lang="nl-NL" dirty="0"/>
          </a:p>
        </c:rich>
      </c:tx>
    </c:title>
    <c:plotArea>
      <c:layout/>
      <c:barChart>
        <c:barDir val="bar"/>
        <c:grouping val="clustered"/>
        <c:ser>
          <c:idx val="1"/>
          <c:order val="0"/>
          <c:tx>
            <c:strRef>
              <c:f>Blad1!$R$6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rgbClr val="003399"/>
            </a:solidFill>
          </c:spPr>
          <c:dPt>
            <c:idx val="4"/>
            <c:spPr>
              <a:solidFill>
                <a:schemeClr val="tx1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nl-NL"/>
              </a:p>
            </c:txPr>
            <c:showVal val="1"/>
          </c:dLbls>
          <c:cat>
            <c:strRef>
              <c:f>Blad1!$P$7:$P$15</c:f>
              <c:strCache>
                <c:ptCount val="9"/>
                <c:pt idx="0">
                  <c:v>Sweden</c:v>
                </c:pt>
                <c:pt idx="1">
                  <c:v>Spain</c:v>
                </c:pt>
                <c:pt idx="2">
                  <c:v>Slovenia</c:v>
                </c:pt>
                <c:pt idx="3">
                  <c:v>Poland</c:v>
                </c:pt>
                <c:pt idx="4">
                  <c:v>Netherlands</c:v>
                </c:pt>
                <c:pt idx="5">
                  <c:v>Luxembourg</c:v>
                </c:pt>
                <c:pt idx="6">
                  <c:v>Germany</c:v>
                </c:pt>
                <c:pt idx="7">
                  <c:v>France</c:v>
                </c:pt>
                <c:pt idx="8">
                  <c:v>Finland</c:v>
                </c:pt>
              </c:strCache>
            </c:strRef>
          </c:cat>
          <c:val>
            <c:numRef>
              <c:f>Blad1!$R$7:$R$15</c:f>
              <c:numCache>
                <c:formatCode>0.0</c:formatCode>
                <c:ptCount val="9"/>
                <c:pt idx="0">
                  <c:v>5.3</c:v>
                </c:pt>
                <c:pt idx="1">
                  <c:v>1.3</c:v>
                </c:pt>
                <c:pt idx="2">
                  <c:v>0.5</c:v>
                </c:pt>
                <c:pt idx="3">
                  <c:v>0.9</c:v>
                </c:pt>
                <c:pt idx="4">
                  <c:v>7.7</c:v>
                </c:pt>
                <c:pt idx="5">
                  <c:v>3</c:v>
                </c:pt>
                <c:pt idx="6">
                  <c:v>2.2000000000000002</c:v>
                </c:pt>
                <c:pt idx="7">
                  <c:v>2.1</c:v>
                </c:pt>
                <c:pt idx="8">
                  <c:v>4.2</c:v>
                </c:pt>
              </c:numCache>
            </c:numRef>
          </c:val>
        </c:ser>
        <c:ser>
          <c:idx val="0"/>
          <c:order val="1"/>
          <c:tx>
            <c:strRef>
              <c:f>Blad1!$Q$6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nl-NL"/>
              </a:p>
            </c:txPr>
            <c:dLblPos val="outEnd"/>
            <c:showVal val="1"/>
          </c:dLbls>
          <c:cat>
            <c:strRef>
              <c:f>Blad1!$P$7:$P$15</c:f>
              <c:strCache>
                <c:ptCount val="9"/>
                <c:pt idx="0">
                  <c:v>Sweden</c:v>
                </c:pt>
                <c:pt idx="1">
                  <c:v>Spain</c:v>
                </c:pt>
                <c:pt idx="2">
                  <c:v>Slovenia</c:v>
                </c:pt>
                <c:pt idx="3">
                  <c:v>Poland</c:v>
                </c:pt>
                <c:pt idx="4">
                  <c:v>Netherlands</c:v>
                </c:pt>
                <c:pt idx="5">
                  <c:v>Luxembourg</c:v>
                </c:pt>
                <c:pt idx="6">
                  <c:v>Germany</c:v>
                </c:pt>
                <c:pt idx="7">
                  <c:v>France</c:v>
                </c:pt>
                <c:pt idx="8">
                  <c:v>Finland</c:v>
                </c:pt>
              </c:strCache>
            </c:strRef>
          </c:cat>
          <c:val>
            <c:numRef>
              <c:f>Blad1!$Q$7:$Q$15</c:f>
              <c:numCache>
                <c:formatCode>0.0</c:formatCode>
                <c:ptCount val="9"/>
                <c:pt idx="0">
                  <c:v>3.6</c:v>
                </c:pt>
                <c:pt idx="1">
                  <c:v>0.8</c:v>
                </c:pt>
                <c:pt idx="2">
                  <c:v>0.2</c:v>
                </c:pt>
                <c:pt idx="3">
                  <c:v>0.4</c:v>
                </c:pt>
                <c:pt idx="4">
                  <c:v>3.5</c:v>
                </c:pt>
                <c:pt idx="5">
                  <c:v>1.4</c:v>
                </c:pt>
                <c:pt idx="6">
                  <c:v>1.3</c:v>
                </c:pt>
                <c:pt idx="7">
                  <c:v>1.7000000000000013</c:v>
                </c:pt>
                <c:pt idx="8">
                  <c:v>2.2000000000000002</c:v>
                </c:pt>
              </c:numCache>
            </c:numRef>
          </c:val>
        </c:ser>
        <c:gapWidth val="80"/>
        <c:overlap val="-30"/>
        <c:axId val="131576192"/>
        <c:axId val="131577728"/>
      </c:barChart>
      <c:catAx>
        <c:axId val="131576192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aseline="0"/>
            </a:pPr>
            <a:endParaRPr lang="nl-NL"/>
          </a:p>
        </c:txPr>
        <c:crossAx val="131577728"/>
        <c:crosses val="autoZero"/>
        <c:auto val="1"/>
        <c:lblAlgn val="ctr"/>
        <c:lblOffset val="100"/>
      </c:catAx>
      <c:valAx>
        <c:axId val="131577728"/>
        <c:scaling>
          <c:orientation val="minMax"/>
          <c:max val="8"/>
        </c:scaling>
        <c:axPos val="b"/>
        <c:majorGridlines/>
        <c:numFmt formatCode="0.0" sourceLinked="1"/>
        <c:tickLblPos val="nextTo"/>
        <c:crossAx val="131576192"/>
        <c:crosses val="autoZero"/>
        <c:crossBetween val="between"/>
      </c:valAx>
    </c:plotArea>
    <c:legend>
      <c:legendPos val="b"/>
      <c:txPr>
        <a:bodyPr/>
        <a:lstStyle/>
        <a:p>
          <a:pPr>
            <a:defRPr sz="1800"/>
          </a:pPr>
          <a:endParaRPr lang="nl-NL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6682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169" cy="464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116" tIns="43255" rIns="90116" bIns="43255" numCol="1" anchor="t" anchorCtr="0" compatLnSpc="1">
            <a:prstTxWarp prst="textNoShape">
              <a:avLst/>
            </a:prstTxWarp>
          </a:bodyPr>
          <a:lstStyle>
            <a:lvl1pPr defTabSz="915346">
              <a:spcBef>
                <a:spcPct val="20000"/>
              </a:spcBef>
              <a:defRPr sz="1200" smtClean="0">
                <a:solidFill>
                  <a:srgbClr val="FFFFFF"/>
                </a:solidFill>
                <a:latin typeface="Univers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444" y="0"/>
            <a:ext cx="2950169" cy="464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116" tIns="43255" rIns="90116" bIns="43255" numCol="1" anchor="t" anchorCtr="0" compatLnSpc="1">
            <a:prstTxWarp prst="textNoShape">
              <a:avLst/>
            </a:prstTxWarp>
          </a:bodyPr>
          <a:lstStyle>
            <a:lvl1pPr algn="r" defTabSz="915346">
              <a:spcBef>
                <a:spcPct val="20000"/>
              </a:spcBef>
              <a:defRPr sz="1200" smtClean="0">
                <a:solidFill>
                  <a:srgbClr val="FFFFFF"/>
                </a:solidFill>
                <a:latin typeface="Univers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73113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1" y="4730176"/>
            <a:ext cx="4991853" cy="44947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116" tIns="43255" rIns="90116" bIns="43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het opmaakprofiel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57147"/>
            <a:ext cx="2950169" cy="4661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116" tIns="43255" rIns="90116" bIns="43255" numCol="1" anchor="b" anchorCtr="0" compatLnSpc="1">
            <a:prstTxWarp prst="textNoShape">
              <a:avLst/>
            </a:prstTxWarp>
          </a:bodyPr>
          <a:lstStyle>
            <a:lvl1pPr defTabSz="915346">
              <a:spcBef>
                <a:spcPct val="20000"/>
              </a:spcBef>
              <a:defRPr sz="1200" smtClean="0">
                <a:solidFill>
                  <a:srgbClr val="FFFFFF"/>
                </a:solidFill>
                <a:latin typeface="Univers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3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444" y="9457147"/>
            <a:ext cx="2950169" cy="4661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116" tIns="43255" rIns="90116" bIns="43255" numCol="1" anchor="b" anchorCtr="0" compatLnSpc="1">
            <a:prstTxWarp prst="textNoShape">
              <a:avLst/>
            </a:prstTxWarp>
          </a:bodyPr>
          <a:lstStyle>
            <a:lvl1pPr algn="r" defTabSz="915346">
              <a:spcBef>
                <a:spcPct val="20000"/>
              </a:spcBef>
              <a:defRPr sz="1200" smtClean="0">
                <a:solidFill>
                  <a:srgbClr val="FFFFFF"/>
                </a:solidFill>
                <a:latin typeface="Univers" pitchFamily="34" charset="0"/>
              </a:defRPr>
            </a:lvl1pPr>
          </a:lstStyle>
          <a:p>
            <a:pPr>
              <a:defRPr/>
            </a:pPr>
            <a:fld id="{B4713433-0B55-401F-B2D8-E5A32DD6A6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85263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13433-0B55-401F-B2D8-E5A32DD6A69C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13433-0B55-401F-B2D8-E5A32DD6A69C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13433-0B55-401F-B2D8-E5A32DD6A69C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13433-0B55-401F-B2D8-E5A32DD6A69C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13433-0B55-401F-B2D8-E5A32DD6A69C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13433-0B55-401F-B2D8-E5A32DD6A69C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13433-0B55-401F-B2D8-E5A32DD6A69C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13433-0B55-401F-B2D8-E5A32DD6A69C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Care costs:</a:t>
            </a:r>
            <a:r>
              <a:rPr lang="en-US" sz="1400" dirty="0" smtClean="0"/>
              <a:t>	</a:t>
            </a:r>
          </a:p>
          <a:p>
            <a:endParaRPr lang="en-US" sz="1400" dirty="0" smtClean="0"/>
          </a:p>
          <a:p>
            <a:r>
              <a:rPr lang="en-US" sz="1400" dirty="0" smtClean="0"/>
              <a:t>€ 50.000 - € 60.000:</a:t>
            </a:r>
            <a:r>
              <a:rPr lang="en-US" sz="1400" baseline="0" dirty="0" smtClean="0"/>
              <a:t> institutional care (average 1 person/1 year)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€ 10.000 - € 15.000: home care (average 1 person/1 year)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13433-0B55-401F-B2D8-E5A32DD6A69C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46353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DE0BE-B6A0-483D-8EA0-AC0EF46BAF7C}" type="slidenum">
              <a:rPr lang="nl-NL"/>
              <a:pPr/>
              <a:t>10</a:t>
            </a:fld>
            <a:endParaRPr lang="nl-NL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7967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B2429-8339-4D72-B14D-F0A375448094}" type="datetime1">
              <a:rPr lang="nl-NL"/>
              <a:pPr>
                <a:defRPr/>
              </a:pPr>
              <a:t>19-7-2018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8F8E0-5A9E-4AEF-8855-A77E6408B2C8}" type="datetime1">
              <a:rPr lang="nl-NL"/>
              <a:pPr>
                <a:defRPr/>
              </a:pPr>
              <a:t>19-7-2018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A236-1F24-4195-BF95-9EFA3C2A9C11}" type="datetime1">
              <a:rPr lang="nl-NL"/>
              <a:pPr>
                <a:defRPr/>
              </a:pPr>
              <a:t>19-7-2018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6BA11-2FFD-478C-944B-01E459A651F5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5A687-8DF6-431C-97C2-EAF0AA494B98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DDB0-2907-45B8-AD00-02A401C9CF71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EC541-BC08-477B-BF24-7981C16124E3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B0465-3D31-4392-96C8-F77E61708476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62B05-E7E3-4FC3-812A-E8B14C83E82D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97197-C87C-4E88-BC1C-65E1E894C14C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7C839-7332-47B7-8E2C-88641682F5B2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63ABE-C781-4F5F-81CD-F357C93D5936}" type="datetime1">
              <a:rPr lang="nl-NL"/>
              <a:pPr>
                <a:defRPr/>
              </a:pPr>
              <a:t>19-7-2018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FF4C0-20C7-4D2E-8A47-8F7C34868E87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2126A-6184-4095-B4E4-D3973CC1AA30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71960-7B1C-4C86-9C0F-61C80C6203F8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5C81A-CA4D-498F-9FCA-50E1D110D089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BCFFF-4D07-4068-8FD1-ED00796C17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A8128-EEC0-410E-BC61-E79392849B7F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D3575-C5AD-4ABD-BB20-502F6AF829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2D121-3756-46D1-8D95-B86DEC4DEE28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CE8C-491A-4312-90FC-10F365DC4B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66713" y="1798638"/>
            <a:ext cx="4008437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7550" y="1798638"/>
            <a:ext cx="4008438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94546-3905-4B05-B7FC-843D4DECDC36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06F78-316C-405E-AD98-ADB7217377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483CF-7FD6-4173-8937-6CF4BAC392F0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FD0B3-F568-4410-A646-3347A9DB1C5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B072A-D339-4529-A501-081210B019FB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4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62B11-58C1-4904-BC1E-0267C81D74A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6F55-B74F-4FC7-A79E-195C9BC88FCB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3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762A0-427E-48BF-AF47-B47B59E4CF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A8EDF-FB0D-461A-8EC1-FB2EC72173D5}" type="datetime1">
              <a:rPr lang="nl-NL"/>
              <a:pPr>
                <a:defRPr/>
              </a:pPr>
              <a:t>19-7-2018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E1131-77B2-4922-B2CF-1E284762F2F0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6F75-ECB5-430C-8769-943A33A2C38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D8BF8-34A1-4121-BC53-488244C2E6D6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D0F29-98FF-47F7-B29B-FA66AFF23F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0673-C22C-4397-A328-25B67B2B54B6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125E0-43ED-4E88-AC2E-E1914C3033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94463" y="1233488"/>
            <a:ext cx="2041525" cy="49212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66713" y="1233488"/>
            <a:ext cx="5975350" cy="49212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A0E3-0089-441A-8A2D-E3B6962C2BDA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23610-240E-4A1F-98AF-EC86E51AFA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713" y="1233488"/>
            <a:ext cx="8169275" cy="571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66713" y="1798638"/>
            <a:ext cx="4008437" cy="43561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7550" y="1798638"/>
            <a:ext cx="4008438" cy="43561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A99E-F70E-4AE3-BE44-EBAECDFC65C1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63041-30AD-4B85-8295-C6D8BCE8CC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75" t="3618" r="23370" b="5823"/>
          <a:stretch>
            <a:fillRect/>
          </a:stretch>
        </p:blipFill>
        <p:spPr bwMode="auto">
          <a:xfrm>
            <a:off x="0" y="0"/>
            <a:ext cx="48958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50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8" name="Afbeelding 7" descr="RO_VWS_Logo_Powerpoint_diap_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32768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IN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chemeClr val="tx1"/>
              </a:solidFill>
            </a:endParaRPr>
          </a:p>
        </p:txBody>
      </p:sp>
      <p:pic>
        <p:nvPicPr>
          <p:cNvPr id="18" name="Afbeelding 7" descr="4002 gezondhei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126047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8" descr="4092 welzij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29000"/>
            <a:ext cx="126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Afbeelding 19" descr="4089 sp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157788"/>
            <a:ext cx="11191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6"/>
            <a:ext cx="3500441" cy="12167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755397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" name="Afbeelding 1" descr="RO_VWS_Logo_Powerpoint_pos_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58495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DE422C-79B4-E84C-85CD-B19AC57C06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93" t="6607" r="8873" b="13812"/>
          <a:stretch>
            <a:fillRect/>
          </a:stretch>
        </p:blipFill>
        <p:spPr bwMode="auto">
          <a:xfrm>
            <a:off x="0" y="0"/>
            <a:ext cx="4770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chemeClr val="tx1"/>
              </a:solidFill>
            </a:endParaRPr>
          </a:p>
        </p:txBody>
      </p:sp>
      <p:pic>
        <p:nvPicPr>
          <p:cNvPr id="7" name="Afbeelding 7" descr="RO_VWS_Logo_Powerpoint_diap_n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7"/>
            <a:ext cx="3500441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755397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2073901433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iic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chemeClr val="tx1"/>
              </a:solidFill>
            </a:endParaRPr>
          </a:p>
        </p:txBody>
      </p:sp>
      <p:pic>
        <p:nvPicPr>
          <p:cNvPr id="5" name="Afbeelding 6" descr="RO_VWS_Logo_Powerpoint_pos_n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7" descr="4002 gezondhei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126047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4092 welzij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29000"/>
            <a:ext cx="126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 descr="4089 spor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157788"/>
            <a:ext cx="11191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6"/>
            <a:ext cx="3500441" cy="12167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755397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2460021817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E17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E17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6" name="Afbeelding 7" descr="RO_BEELDMERK_Powerpoi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7" name="shpKleurvlakBoven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shpBeeldmerk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9D5D-94F6-A14E-9B1F-41E0B8197F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79405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53260-572D-485D-9B1C-5139D201A0B5}" type="datetime1">
              <a:rPr lang="nl-NL"/>
              <a:pPr>
                <a:defRPr/>
              </a:pPr>
              <a:t>19-7-2018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63ABE-C781-4F5F-81CD-F357C93D5936}" type="datetime1">
              <a:rPr lang="nl-NL"/>
              <a:pPr>
                <a:defRPr/>
              </a:pPr>
              <a:t>19-7-2018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713" y="1233488"/>
            <a:ext cx="8169275" cy="571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66713" y="1798638"/>
            <a:ext cx="4008437" cy="43561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7550" y="1798638"/>
            <a:ext cx="4008438" cy="43561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xfrm>
            <a:off x="4483100" y="6538913"/>
            <a:ext cx="4156075" cy="315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A99E-F70E-4AE3-BE44-EBAECDFC65C1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63041-30AD-4B85-8295-C6D8BCE8CC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xfrm>
            <a:off x="4483100" y="6538913"/>
            <a:ext cx="4156075" cy="315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5C81A-CA4D-498F-9FCA-50E1D110D089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BCFFF-4D07-4068-8FD1-ED00796C17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Titel"/>
          <p:cNvSpPr>
            <a:spLocks noGrp="1" noChangeArrowheads="1"/>
          </p:cNvSpPr>
          <p:nvPr>
            <p:ph type="dt" sz="half" idx="10"/>
          </p:nvPr>
        </p:nvSpPr>
        <p:spPr>
          <a:xfrm>
            <a:off x="4483100" y="6538913"/>
            <a:ext cx="4156075" cy="315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6F55-B74F-4FC7-A79E-195C9BC88FCB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3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762A0-427E-48BF-AF47-B47B59E4CF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75" t="3618" r="23370" b="5823"/>
          <a:stretch>
            <a:fillRect/>
          </a:stretch>
        </p:blipFill>
        <p:spPr bwMode="auto">
          <a:xfrm>
            <a:off x="0" y="0"/>
            <a:ext cx="48958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50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8" name="Afbeelding 7" descr="RO_VWS_Logo_Powerpoint_diap_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327681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IN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chemeClr val="tx1"/>
              </a:solidFill>
            </a:endParaRPr>
          </a:p>
        </p:txBody>
      </p:sp>
      <p:pic>
        <p:nvPicPr>
          <p:cNvPr id="18" name="Afbeelding 7" descr="4002 gezondhei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126047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8" descr="4092 welzij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29000"/>
            <a:ext cx="126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Afbeelding 19" descr="4089 sp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157788"/>
            <a:ext cx="11191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6"/>
            <a:ext cx="3500441" cy="12167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755397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" name="Afbeelding 1" descr="RO_VWS_Logo_Powerpoint_pos_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584951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Voettekst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DE422C-79B4-E84C-85CD-B19AC57C062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93" t="6607" r="8873" b="13812"/>
          <a:stretch>
            <a:fillRect/>
          </a:stretch>
        </p:blipFill>
        <p:spPr bwMode="auto">
          <a:xfrm>
            <a:off x="0" y="0"/>
            <a:ext cx="4770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chemeClr val="tx1"/>
              </a:solidFill>
            </a:endParaRPr>
          </a:p>
        </p:txBody>
      </p:sp>
      <p:pic>
        <p:nvPicPr>
          <p:cNvPr id="7" name="Afbeelding 7" descr="RO_VWS_Logo_Powerpoint_diap_n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7"/>
            <a:ext cx="3500441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755397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2073901433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iic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chemeClr val="tx1"/>
              </a:solidFill>
            </a:endParaRPr>
          </a:p>
        </p:txBody>
      </p:sp>
      <p:pic>
        <p:nvPicPr>
          <p:cNvPr id="5" name="Afbeelding 6" descr="RO_VWS_Logo_Powerpoint_pos_n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7" descr="4002 gezondhei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126047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4092 welzij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29000"/>
            <a:ext cx="126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 descr="4089 spor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157788"/>
            <a:ext cx="11191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6"/>
            <a:ext cx="3500441" cy="12167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755397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2460021817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E17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E17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6" name="Afbeelding 7" descr="RO_BEELDMERK_Powerpoi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7" name="shpKleurvlakBoven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Voettekst</a:t>
            </a:r>
            <a:endParaRPr lang="nl-NL"/>
          </a:p>
        </p:txBody>
      </p:sp>
      <p:sp>
        <p:nvSpPr>
          <p:cNvPr id="8" name="shpBeeldmerk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9D5D-94F6-A14E-9B1F-41E0B8197FA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79405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63ABE-C781-4F5F-81CD-F357C93D5936}" type="datetime1">
              <a:rPr lang="nl-NL"/>
              <a:pPr>
                <a:defRPr/>
              </a:pPr>
              <a:t>19-7-2018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EF568-2EB4-49A2-8651-E27E5E9E732E}" type="datetime1">
              <a:rPr lang="nl-NL"/>
              <a:pPr>
                <a:defRPr/>
              </a:pPr>
              <a:t>19-7-2018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713" y="1233488"/>
            <a:ext cx="8169275" cy="571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66713" y="1798638"/>
            <a:ext cx="4008437" cy="43561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7550" y="1798638"/>
            <a:ext cx="4008438" cy="43561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xfrm>
            <a:off x="4483100" y="6538913"/>
            <a:ext cx="4156075" cy="315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A99E-F70E-4AE3-BE44-EBAECDFC65C1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63041-30AD-4B85-8295-C6D8BCE8CC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xfrm>
            <a:off x="4483100" y="6538913"/>
            <a:ext cx="4156075" cy="315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5C81A-CA4D-498F-9FCA-50E1D110D089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BCFFF-4D07-4068-8FD1-ED00796C17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Titel"/>
          <p:cNvSpPr>
            <a:spLocks noGrp="1" noChangeArrowheads="1"/>
          </p:cNvSpPr>
          <p:nvPr>
            <p:ph type="dt" sz="half" idx="10"/>
          </p:nvPr>
        </p:nvSpPr>
        <p:spPr>
          <a:xfrm>
            <a:off x="4483100" y="6538913"/>
            <a:ext cx="4156075" cy="315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6F55-B74F-4FC7-A79E-195C9BC88FCB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3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762A0-427E-48BF-AF47-B47B59E4CF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75" t="3618" r="23370" b="5823"/>
          <a:stretch>
            <a:fillRect/>
          </a:stretch>
        </p:blipFill>
        <p:spPr bwMode="auto">
          <a:xfrm>
            <a:off x="0" y="0"/>
            <a:ext cx="48958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50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8" name="Afbeelding 7" descr="RO_VWS_Logo_Powerpoint_diap_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8327681"/>
      </p:ext>
    </p:extLst>
  </p:cSld>
  <p:clrMapOvr>
    <a:masterClrMapping/>
  </p:clrMapOvr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IN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chemeClr val="tx1"/>
              </a:solidFill>
            </a:endParaRPr>
          </a:p>
        </p:txBody>
      </p:sp>
      <p:pic>
        <p:nvPicPr>
          <p:cNvPr id="18" name="Afbeelding 7" descr="4002 gezondhei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126047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8" descr="4092 welzij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29000"/>
            <a:ext cx="126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Afbeelding 19" descr="4089 sp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157788"/>
            <a:ext cx="11191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6"/>
            <a:ext cx="3500441" cy="12167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755397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" name="Afbeelding 1" descr="RO_VWS_Logo_Powerpoint_pos_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9584951"/>
      </p:ext>
    </p:extLst>
  </p:cSld>
  <p:clrMapOvr>
    <a:masterClrMapping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Voettekst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DE422C-79B4-E84C-85CD-B19AC57C062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93" t="6607" r="8873" b="13812"/>
          <a:stretch>
            <a:fillRect/>
          </a:stretch>
        </p:blipFill>
        <p:spPr bwMode="auto">
          <a:xfrm>
            <a:off x="0" y="0"/>
            <a:ext cx="4770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chemeClr val="tx1"/>
              </a:solidFill>
            </a:endParaRPr>
          </a:p>
        </p:txBody>
      </p:sp>
      <p:pic>
        <p:nvPicPr>
          <p:cNvPr id="7" name="Afbeelding 7" descr="RO_VWS_Logo_Powerpoint_diap_n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7"/>
            <a:ext cx="3500441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755397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="" xmlns:p14="http://schemas.microsoft.com/office/powerpoint/2010/main" val="2073901433"/>
      </p:ext>
    </p:extLst>
  </p:cSld>
  <p:clrMapOvr>
    <a:masterClrMapping/>
  </p:clrMapOvr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iic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chemeClr val="tx1"/>
              </a:solidFill>
            </a:endParaRPr>
          </a:p>
        </p:txBody>
      </p:sp>
      <p:pic>
        <p:nvPicPr>
          <p:cNvPr id="5" name="Afbeelding 6" descr="RO_VWS_Logo_Powerpoint_pos_n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7" descr="4002 gezondhei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126047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4092 welzij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29000"/>
            <a:ext cx="126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 descr="4089 spor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157788"/>
            <a:ext cx="11191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6"/>
            <a:ext cx="3500441" cy="12167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755397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="" xmlns:p14="http://schemas.microsoft.com/office/powerpoint/2010/main" val="2460021817"/>
      </p:ext>
    </p:extLst>
  </p:cSld>
  <p:clrMapOvr>
    <a:masterClrMapping/>
  </p:clrMapOvr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E17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E17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6" name="Afbeelding 7" descr="RO_BEELDMERK_Powerpoi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7" name="shpKleurvlakBoven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Voettekst</a:t>
            </a:r>
            <a:endParaRPr lang="nl-NL"/>
          </a:p>
        </p:txBody>
      </p:sp>
      <p:sp>
        <p:nvSpPr>
          <p:cNvPr id="8" name="shpBeeldmerk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9D5D-94F6-A14E-9B1F-41E0B8197FA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779405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volg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asis Powerpoint VWS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1412776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 b="1" spc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1560" y="2204864"/>
            <a:ext cx="7848872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KleurvlakBoven"/>
          <p:cNvSpPr>
            <a:spLocks noGrp="1" noChangeArrowheads="1"/>
          </p:cNvSpPr>
          <p:nvPr>
            <p:ph type="ftr" sz="quarter" idx="10"/>
          </p:nvPr>
        </p:nvSpPr>
        <p:spPr>
          <a:xfrm>
            <a:off x="4860032" y="6369051"/>
            <a:ext cx="3780731" cy="2283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 smtClean="0"/>
              <a:t>Voettekst</a:t>
            </a:r>
            <a:endParaRPr lang="nl-NL"/>
          </a:p>
        </p:txBody>
      </p:sp>
      <p:sp>
        <p:nvSpPr>
          <p:cNvPr id="8" name="shpBeeldmerk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1560" y="6362700"/>
            <a:ext cx="712788" cy="36353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DE422C-79B4-E84C-85CD-B19AC57C062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63ABE-C781-4F5F-81CD-F357C93D5936}" type="datetime1">
              <a:rPr lang="nl-NL"/>
              <a:pPr>
                <a:defRPr/>
              </a:pPr>
              <a:t>19-7-2018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3696-F98D-426C-BD5B-8ECB060439A0}" type="datetime1">
              <a:rPr lang="nl-NL"/>
              <a:pPr>
                <a:defRPr/>
              </a:pPr>
              <a:t>19-7-2018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713" y="1233488"/>
            <a:ext cx="8169275" cy="571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66713" y="1798638"/>
            <a:ext cx="4008437" cy="43561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7550" y="1798638"/>
            <a:ext cx="4008438" cy="43561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xfrm>
            <a:off x="4483100" y="6538913"/>
            <a:ext cx="4156075" cy="315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A99E-F70E-4AE3-BE44-EBAECDFC65C1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63041-30AD-4B85-8295-C6D8BCE8CC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xfrm>
            <a:off x="4483100" y="6538913"/>
            <a:ext cx="4156075" cy="315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5C81A-CA4D-498F-9FCA-50E1D110D089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BCFFF-4D07-4068-8FD1-ED00796C17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4" descr="Basis Powerpoint engels VW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tabLst/>
              <a:defRPr sz="4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908552" y="4052664"/>
            <a:ext cx="3643338" cy="960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24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Subtitle</a:t>
            </a:r>
            <a:endParaRPr lang="nl-NL" dirty="0"/>
          </a:p>
        </p:txBody>
      </p:sp>
    </p:spTree>
  </p:cSld>
  <p:clrMapOvr>
    <a:masterClrMapping/>
  </p:clrMapOvr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volgblad kle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3" descr="Basis Powerpoint VWS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412776"/>
            <a:ext cx="3572449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2204865"/>
            <a:ext cx="3569620" cy="4010218"/>
          </a:xfrm>
          <a:prstGeom prst="rect">
            <a:avLst/>
          </a:prstGeom>
        </p:spPr>
        <p:txBody>
          <a:bodyPr/>
          <a:lstStyle>
            <a:lvl1pPr marL="234950" indent="-234950">
              <a:buFont typeface="Arial" pitchFamily="34" charset="0"/>
              <a:buChar char="•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Tekst</a:t>
            </a:r>
          </a:p>
          <a:p>
            <a:pPr lvl="0"/>
            <a:r>
              <a:rPr lang="nl-NL" dirty="0" smtClean="0"/>
              <a:t>…..</a:t>
            </a:r>
          </a:p>
          <a:p>
            <a:pPr lvl="0"/>
            <a:r>
              <a:rPr lang="nl-NL" dirty="0" smtClean="0"/>
              <a:t>….</a:t>
            </a:r>
          </a:p>
        </p:txBody>
      </p:sp>
      <p:sp>
        <p:nvSpPr>
          <p:cNvPr id="10" name="shpKleurvlakBoven"/>
          <p:cNvSpPr>
            <a:spLocks noGrp="1" noChangeArrowheads="1"/>
          </p:cNvSpPr>
          <p:nvPr>
            <p:ph type="ftr" sz="quarter" idx="10"/>
          </p:nvPr>
        </p:nvSpPr>
        <p:spPr>
          <a:xfrm>
            <a:off x="4860032" y="6369051"/>
            <a:ext cx="3780731" cy="2283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 smtClean="0"/>
              <a:t>Voettekst</a:t>
            </a:r>
            <a:endParaRPr lang="nl-NL"/>
          </a:p>
        </p:txBody>
      </p:sp>
      <p:sp>
        <p:nvSpPr>
          <p:cNvPr id="11" name="shpBeeldmerk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8852" y="6362700"/>
            <a:ext cx="712788" cy="36353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DE422C-79B4-E84C-85CD-B19AC57C062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8" descr="Basis Powerpoint VWS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pKleurvlakBoven"/>
          <p:cNvSpPr>
            <a:spLocks noGrp="1" noChangeArrowheads="1"/>
          </p:cNvSpPr>
          <p:nvPr>
            <p:ph type="ftr" sz="quarter" idx="10"/>
          </p:nvPr>
        </p:nvSpPr>
        <p:spPr>
          <a:xfrm>
            <a:off x="4860032" y="6369051"/>
            <a:ext cx="3780731" cy="2283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 smtClean="0"/>
              <a:t>Voettekst</a:t>
            </a:r>
            <a:endParaRPr lang="nl-NL"/>
          </a:p>
        </p:txBody>
      </p:sp>
      <p:sp>
        <p:nvSpPr>
          <p:cNvPr id="8" name="shpBeeldmerk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8852" y="6362700"/>
            <a:ext cx="712788" cy="36353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DE422C-79B4-E84C-85CD-B19AC57C062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3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412776"/>
            <a:ext cx="3572449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2204865"/>
            <a:ext cx="3569620" cy="4010218"/>
          </a:xfrm>
          <a:prstGeom prst="rect">
            <a:avLst/>
          </a:prstGeom>
        </p:spPr>
        <p:txBody>
          <a:bodyPr/>
          <a:lstStyle>
            <a:lvl1pPr marL="234950" indent="-234950">
              <a:buFont typeface="Arial" pitchFamily="34" charset="0"/>
              <a:buChar char="•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Tekst</a:t>
            </a:r>
          </a:p>
          <a:p>
            <a:pPr lvl="0"/>
            <a:r>
              <a:rPr lang="nl-NL" dirty="0" smtClean="0"/>
              <a:t>…..</a:t>
            </a:r>
          </a:p>
          <a:p>
            <a:pPr lvl="0"/>
            <a:r>
              <a:rPr lang="nl-NL" dirty="0" smtClean="0"/>
              <a:t>….</a:t>
            </a:r>
          </a:p>
        </p:txBody>
      </p:sp>
      <p:sp>
        <p:nvSpPr>
          <p:cNvPr id="17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11560" y="1412776"/>
            <a:ext cx="3672408" cy="4752528"/>
          </a:xfrm>
          <a:prstGeom prst="rect">
            <a:avLst/>
          </a:prstGeom>
        </p:spPr>
        <p:txBody>
          <a:bodyPr/>
          <a:lstStyle>
            <a:lvl1pPr>
              <a:defRPr sz="1400" b="1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op het pictogram om toe te voegen</a:t>
            </a:r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volg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asis Powerpoint VWS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1412776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 b="1" spc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1560" y="2204864"/>
            <a:ext cx="7848872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KleurvlakBoven"/>
          <p:cNvSpPr>
            <a:spLocks noGrp="1" noChangeArrowheads="1"/>
          </p:cNvSpPr>
          <p:nvPr>
            <p:ph type="ftr" sz="quarter" idx="10"/>
          </p:nvPr>
        </p:nvSpPr>
        <p:spPr>
          <a:xfrm>
            <a:off x="4860032" y="6369051"/>
            <a:ext cx="3780731" cy="2283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 smtClean="0"/>
              <a:t>Voettekst</a:t>
            </a:r>
            <a:endParaRPr lang="nl-NL"/>
          </a:p>
        </p:txBody>
      </p:sp>
      <p:sp>
        <p:nvSpPr>
          <p:cNvPr id="8" name="shpBeeldmerk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1560" y="6362700"/>
            <a:ext cx="712788" cy="36353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DE422C-79B4-E84C-85CD-B19AC57C062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50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928327681"/>
      </p:ext>
    </p:extLst>
  </p:cSld>
  <p:clrMapOvr>
    <a:masterClrMapping/>
  </p:clrMapOvr>
  <p:hf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IN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6"/>
            <a:ext cx="3500441" cy="12167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755397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="" xmlns:p14="http://schemas.microsoft.com/office/powerpoint/2010/main" val="3279584951"/>
      </p:ext>
    </p:extLst>
  </p:cSld>
  <p:clrMapOvr>
    <a:masterClrMapping/>
  </p:clrMapOvr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2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7" name="shpKleurvlakBoven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Voettekst</a:t>
            </a:r>
            <a:endParaRPr lang="nl-NL"/>
          </a:p>
        </p:txBody>
      </p:sp>
      <p:sp>
        <p:nvSpPr>
          <p:cNvPr id="8" name="shpBeeldmerk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9D5D-94F6-A14E-9B1F-41E0B8197FA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779405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9D7D8-7E5F-406B-9D76-488FA8E10152}" type="datetime1">
              <a:rPr lang="nl-NL"/>
              <a:pPr>
                <a:defRPr/>
              </a:pPr>
              <a:t>19-7-2018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D36E-DF05-4644-91A0-A8A0E6BE4B64}" type="datetime1">
              <a:rPr lang="nl-NL"/>
              <a:pPr>
                <a:defRPr/>
              </a:pPr>
              <a:t>19-7-2018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8FFF6-AC2D-4CC0-8E3C-1CB97A6EEAB7}" type="datetime1">
              <a:rPr lang="nl-NL"/>
              <a:pPr>
                <a:defRPr/>
              </a:pPr>
              <a:t>19-7-2018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1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cf2505"/>
          <p:cNvPicPr>
            <a:picLocks noChangeAspect="1" noChangeArrowheads="1"/>
          </p:cNvPicPr>
          <p:nvPr/>
        </p:nvPicPr>
        <p:blipFill>
          <a:blip r:embed="rId13" cstate="print"/>
          <a:srcRect l="13889" r="30556"/>
          <a:stretch>
            <a:fillRect/>
          </a:stretch>
        </p:blipFill>
        <p:spPr bwMode="auto">
          <a:xfrm>
            <a:off x="0" y="0"/>
            <a:ext cx="459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BD32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41348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fld id="{66EC9F9D-7364-481E-8291-81E8CD6DA066}" type="datetime1">
              <a:rPr lang="nl-NL"/>
              <a:pPr>
                <a:defRPr/>
              </a:pPr>
              <a:t>19-7-2018</a:t>
            </a:fld>
            <a:endParaRPr lang="en-GB"/>
          </a:p>
        </p:txBody>
      </p:sp>
      <p:sp>
        <p:nvSpPr>
          <p:cNvPr id="102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41350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  <p:pic>
        <p:nvPicPr>
          <p:cNvPr id="1031" name="Picture 7" descr="RO_pos"/>
          <p:cNvPicPr>
            <a:picLocks noChangeAspect="1" noChangeArrowheads="1"/>
          </p:cNvPicPr>
          <p:nvPr/>
        </p:nvPicPr>
        <p:blipFill>
          <a:blip r:embed="rId14" cstate="print"/>
          <a:srcRect r="45972"/>
          <a:stretch>
            <a:fillRect/>
          </a:stretch>
        </p:blipFill>
        <p:spPr bwMode="auto">
          <a:xfrm>
            <a:off x="0" y="0"/>
            <a:ext cx="49403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Image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6197"/>
          <a:stretch>
            <a:fillRect/>
          </a:stretch>
        </p:blipFill>
        <p:spPr bwMode="auto">
          <a:xfrm>
            <a:off x="4876800" y="552450"/>
            <a:ext cx="3048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1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2pPr>
      <a:lvl3pPr marL="1588" indent="9128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3pPr>
      <a:lvl4pPr marL="1588" indent="13700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4pPr>
      <a:lvl5pPr marL="1588" indent="18272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5pPr>
      <a:lvl6pPr marL="4587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6pPr>
      <a:lvl7pPr marL="9159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7pPr>
      <a:lvl8pPr marL="13731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8pPr>
      <a:lvl9pPr marL="18303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d_dscf2493"/>
          <p:cNvPicPr>
            <a:picLocks noChangeAspect="1" noChangeArrowheads="1"/>
          </p:cNvPicPr>
          <p:nvPr/>
        </p:nvPicPr>
        <p:blipFill>
          <a:blip r:embed="rId13" cstate="print"/>
          <a:srcRect r="500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BD32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43396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fld id="{D9A89221-F4CE-4ACE-A310-3A4A2E1AB46D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205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43398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  <p:pic>
        <p:nvPicPr>
          <p:cNvPr id="2055" name="Picture 7" descr="RO_pos"/>
          <p:cNvPicPr>
            <a:picLocks noChangeAspect="1" noChangeArrowheads="1"/>
          </p:cNvPicPr>
          <p:nvPr/>
        </p:nvPicPr>
        <p:blipFill>
          <a:blip r:embed="rId14" cstate="print"/>
          <a:srcRect r="45972"/>
          <a:stretch>
            <a:fillRect/>
          </a:stretch>
        </p:blipFill>
        <p:spPr bwMode="auto">
          <a:xfrm>
            <a:off x="0" y="0"/>
            <a:ext cx="49403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Image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6197"/>
          <a:stretch>
            <a:fillRect/>
          </a:stretch>
        </p:blipFill>
        <p:spPr bwMode="auto">
          <a:xfrm>
            <a:off x="4876800" y="552450"/>
            <a:ext cx="3048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3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34950" indent="-234950" algn="l" rtl="0" eaLnBrk="0" fontAlgn="base" hangingPunct="0">
        <a:spcBef>
          <a:spcPct val="0"/>
        </a:spcBef>
        <a:spcAft>
          <a:spcPct val="0"/>
        </a:spcAft>
        <a:buFont typeface="Verdana" pitchFamily="34" charset="0"/>
        <a:buAutoNum type="arabicPeriod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8"/>
        </a:buBlip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FBD32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FBD32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076" name="shpDatum" descr="RO__vervolgpagina~LPPT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44422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fld id="{B6C9155F-C331-4CA3-8FB0-92C59735F558}" type="datetime1">
              <a:rPr lang="en-GB"/>
              <a:pPr>
                <a:defRPr/>
              </a:pPr>
              <a:t>19/07/2018</a:t>
            </a:fld>
            <a:endParaRPr lang="en-GB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fld id="{EFC2D03D-0159-43E1-A60A-C3D34A3E50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44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44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44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44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12684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17256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21828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26400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2051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0"/>
            <a:r>
              <a:rPr lang="nl-NL"/>
              <a:t># 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1DE422C-79B4-E84C-85CD-B19AC57C06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>
          <a:solidFill>
            <a:srgbClr val="472216"/>
          </a:solidFill>
          <a:latin typeface="Arial" charset="0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1pPr>
      <a:lvl2pPr marL="152400" indent="-150813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1"/>
        </a:buBlip>
        <a:defRPr kern="1200">
          <a:solidFill>
            <a:srgbClr val="000000"/>
          </a:solidFill>
          <a:latin typeface="Arial" charset="0"/>
          <a:ea typeface="ＭＳ Ｐゴシック" charset="0"/>
          <a:cs typeface="+mn-cs"/>
        </a:defRPr>
      </a:lvl2pPr>
      <a:lvl3pPr marL="406400" indent="-252413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2"/>
        </a:buBlip>
        <a:defRPr kern="1200">
          <a:solidFill>
            <a:srgbClr val="000000"/>
          </a:solidFill>
          <a:latin typeface="Arial" charset="0"/>
          <a:ea typeface="ＭＳ Ｐゴシック" charset="0"/>
          <a:cs typeface="+mn-cs"/>
        </a:defRPr>
      </a:lvl3pPr>
      <a:lvl4pPr marL="633413" indent="-225425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3"/>
        </a:buBlip>
        <a:defRPr kern="1200">
          <a:solidFill>
            <a:srgbClr val="000000"/>
          </a:solidFill>
          <a:latin typeface="Arial" charset="0"/>
          <a:ea typeface="ＭＳ Ｐゴシック" charset="0"/>
          <a:cs typeface="+mn-cs"/>
        </a:defRPr>
      </a:lvl4pPr>
      <a:lvl5pPr marL="811213" indent="-176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2051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0"/>
            <a:r>
              <a:rPr lang="nl-NL"/>
              <a:t># 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1DE422C-79B4-E84C-85CD-B19AC57C06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>
          <a:solidFill>
            <a:srgbClr val="472216"/>
          </a:solidFill>
          <a:latin typeface="Arial" charset="0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1pPr>
      <a:lvl2pPr marL="152400" indent="-150813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1"/>
        </a:buBlip>
        <a:defRPr kern="1200">
          <a:solidFill>
            <a:srgbClr val="000000"/>
          </a:solidFill>
          <a:latin typeface="Arial" charset="0"/>
          <a:ea typeface="ＭＳ Ｐゴシック" charset="0"/>
          <a:cs typeface="+mn-cs"/>
        </a:defRPr>
      </a:lvl2pPr>
      <a:lvl3pPr marL="406400" indent="-252413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2"/>
        </a:buBlip>
        <a:defRPr kern="1200">
          <a:solidFill>
            <a:srgbClr val="000000"/>
          </a:solidFill>
          <a:latin typeface="Arial" charset="0"/>
          <a:ea typeface="ＭＳ Ｐゴシック" charset="0"/>
          <a:cs typeface="+mn-cs"/>
        </a:defRPr>
      </a:lvl3pPr>
      <a:lvl4pPr marL="633413" indent="-225425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3"/>
        </a:buBlip>
        <a:defRPr kern="1200">
          <a:solidFill>
            <a:srgbClr val="000000"/>
          </a:solidFill>
          <a:latin typeface="Arial" charset="0"/>
          <a:ea typeface="ＭＳ Ｐゴシック" charset="0"/>
          <a:cs typeface="+mn-cs"/>
        </a:defRPr>
      </a:lvl4pPr>
      <a:lvl5pPr marL="811213" indent="-176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2051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0"/>
            <a:r>
              <a:rPr lang="nl-NL"/>
              <a:t># 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1DE422C-79B4-E84C-85CD-B19AC57C06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>
          <a:solidFill>
            <a:srgbClr val="472216"/>
          </a:solidFill>
          <a:latin typeface="Arial" charset="0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1pPr>
      <a:lvl2pPr marL="152400" indent="-150813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1"/>
        </a:buBlip>
        <a:defRPr kern="1200">
          <a:solidFill>
            <a:srgbClr val="000000"/>
          </a:solidFill>
          <a:latin typeface="Arial" charset="0"/>
          <a:ea typeface="ＭＳ Ｐゴシック" charset="0"/>
          <a:cs typeface="+mn-cs"/>
        </a:defRPr>
      </a:lvl2pPr>
      <a:lvl3pPr marL="406400" indent="-252413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2"/>
        </a:buBlip>
        <a:defRPr kern="1200">
          <a:solidFill>
            <a:srgbClr val="000000"/>
          </a:solidFill>
          <a:latin typeface="Arial" charset="0"/>
          <a:ea typeface="ＭＳ Ｐゴシック" charset="0"/>
          <a:cs typeface="+mn-cs"/>
        </a:defRPr>
      </a:lvl3pPr>
      <a:lvl4pPr marL="633413" indent="-225425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3"/>
        </a:buBlip>
        <a:defRPr kern="1200">
          <a:solidFill>
            <a:srgbClr val="000000"/>
          </a:solidFill>
          <a:latin typeface="Arial" charset="0"/>
          <a:ea typeface="ＭＳ Ｐゴシック" charset="0"/>
          <a:cs typeface="+mn-cs"/>
        </a:defRPr>
      </a:lvl4pPr>
      <a:lvl5pPr marL="811213" indent="-176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pBeeldmerk"/>
          <p:cNvSpPr txBox="1">
            <a:spLocks noChangeArrowheads="1"/>
          </p:cNvSpPr>
          <p:nvPr/>
        </p:nvSpPr>
        <p:spPr>
          <a:xfrm>
            <a:off x="611560" y="6362700"/>
            <a:ext cx="712788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CF23DE-A15B-4B4B-9567-6CF622271482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30" name="Afbeelding 29" descr="Basis Powerpoint VWS5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hpKleurvlakBoven"/>
          <p:cNvSpPr>
            <a:spLocks noGrp="1" noChangeArrowheads="1"/>
          </p:cNvSpPr>
          <p:nvPr>
            <p:ph type="ftr" sz="quarter" idx="3"/>
          </p:nvPr>
        </p:nvSpPr>
        <p:spPr>
          <a:xfrm>
            <a:off x="4860032" y="6369051"/>
            <a:ext cx="3780731" cy="2283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2" name="shpBeeldmerk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8852" y="6362700"/>
            <a:ext cx="712788" cy="36353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3CF23DE-A15B-4B4B-9567-6CF622271482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>
          <a:solidFill>
            <a:srgbClr val="4722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47221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0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406400" indent="-252413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1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633413" indent="-225425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2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811213" indent="-176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2200" dirty="0" smtClean="0">
                <a:solidFill>
                  <a:schemeClr val="tx1"/>
                </a:solidFill>
              </a:rPr>
              <a:t>Recent developments in long-term care and palliative care in the Netherlands</a:t>
            </a:r>
            <a:endParaRPr lang="nl-NL" sz="2200" dirty="0">
              <a:solidFill>
                <a:schemeClr val="tx1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7170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908552" y="4077072"/>
            <a:ext cx="3643338" cy="2376264"/>
          </a:xfrm>
        </p:spPr>
        <p:txBody>
          <a:bodyPr/>
          <a:lstStyle/>
          <a:p>
            <a:pPr indent="1588"/>
            <a:r>
              <a:rPr lang="en-US" sz="1600" dirty="0" smtClean="0">
                <a:solidFill>
                  <a:schemeClr val="tx1"/>
                </a:solidFill>
              </a:rPr>
              <a:t>Fred Lafeber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Department of Long-Term Care</a:t>
            </a:r>
          </a:p>
          <a:p>
            <a:pPr indent="1588"/>
            <a:r>
              <a:rPr lang="en-US" sz="1600" dirty="0" smtClean="0">
                <a:solidFill>
                  <a:schemeClr val="tx1"/>
                </a:solidFill>
              </a:rPr>
              <a:t>fn.lafeber@minvws.nl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340768"/>
            <a:ext cx="7847038" cy="571504"/>
          </a:xfrm>
        </p:spPr>
        <p:txBody>
          <a:bodyPr>
            <a:noAutofit/>
          </a:bodyPr>
          <a:lstStyle/>
          <a:p>
            <a:r>
              <a:rPr lang="en-US" sz="2400" dirty="0" smtClean="0"/>
              <a:t>Addressing the challenges 1</a:t>
            </a:r>
            <a:br>
              <a:rPr lang="en-US" sz="2400" dirty="0" smtClean="0"/>
            </a:br>
            <a:r>
              <a:rPr lang="en-US" sz="2400" dirty="0" smtClean="0"/>
              <a:t>Good 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 of long-term</a:t>
            </a:r>
            <a:br>
              <a:rPr lang="en-US" sz="2400" dirty="0" smtClean="0"/>
            </a:br>
            <a:r>
              <a:rPr lang="en-US" sz="2400" dirty="0" smtClean="0"/>
              <a:t>and palliative care</a:t>
            </a:r>
            <a:endParaRPr lang="en-US" sz="24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852936"/>
            <a:ext cx="8424936" cy="3384376"/>
          </a:xfrm>
        </p:spPr>
        <p:txBody>
          <a:bodyPr>
            <a:normAutofit/>
          </a:bodyPr>
          <a:lstStyle/>
          <a:p>
            <a:pPr marL="0" indent="0"/>
            <a:r>
              <a:rPr lang="en-US" sz="2000" b="1" dirty="0" smtClean="0">
                <a:solidFill>
                  <a:schemeClr val="tx1"/>
                </a:solidFill>
              </a:rPr>
              <a:t>Health Insurance Act (</a:t>
            </a:r>
            <a:r>
              <a:rPr lang="en-US" sz="2000" b="1" dirty="0" err="1" smtClean="0">
                <a:solidFill>
                  <a:schemeClr val="tx1"/>
                </a:solidFill>
              </a:rPr>
              <a:t>Zvw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marL="0" indent="0"/>
            <a:r>
              <a:rPr lang="en-US" sz="1400" dirty="0" smtClean="0"/>
              <a:t>Private healthcare </a:t>
            </a:r>
            <a:r>
              <a:rPr lang="en-US" sz="1400" dirty="0" smtClean="0">
                <a:solidFill>
                  <a:schemeClr val="tx1"/>
                </a:solidFill>
              </a:rPr>
              <a:t>insurance</a:t>
            </a:r>
            <a:r>
              <a:rPr lang="en-US" sz="1400" dirty="0" smtClean="0"/>
              <a:t>: GP’s / medication / hospitals / district nurse / personal care Includes palliative care at home, in hospices and in hospitals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Long-term Care Act (</a:t>
            </a:r>
            <a:r>
              <a:rPr lang="en-US" sz="2000" b="1" dirty="0" err="1" smtClean="0">
                <a:solidFill>
                  <a:schemeClr val="tx1"/>
                </a:solidFill>
              </a:rPr>
              <a:t>Wlz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marL="0" indent="0"/>
            <a:r>
              <a:rPr lang="en-US" sz="1400" dirty="0" smtClean="0"/>
              <a:t>Public long-term care </a:t>
            </a:r>
            <a:r>
              <a:rPr lang="en-US" sz="1400" dirty="0" smtClean="0">
                <a:solidFill>
                  <a:schemeClr val="tx1"/>
                </a:solidFill>
              </a:rPr>
              <a:t>insurance</a:t>
            </a:r>
            <a:r>
              <a:rPr lang="en-US" sz="1400" dirty="0" smtClean="0"/>
              <a:t>: nursing homes / care at home / people with disabilities</a:t>
            </a:r>
            <a:br>
              <a:rPr lang="en-US" sz="1400" dirty="0" smtClean="0"/>
            </a:br>
            <a:r>
              <a:rPr lang="en-US" sz="1400" dirty="0" smtClean="0"/>
              <a:t>Includes palliative care in nursing homes and for </a:t>
            </a:r>
            <a:r>
              <a:rPr lang="en-US" sz="1400" dirty="0" err="1" smtClean="0"/>
              <a:t>Wlz</a:t>
            </a:r>
            <a:r>
              <a:rPr lang="en-US" sz="1400" dirty="0" smtClean="0"/>
              <a:t>–clients  living at home</a:t>
            </a:r>
          </a:p>
          <a:p>
            <a:pPr marL="0" indent="0"/>
            <a:endParaRPr lang="en-US" sz="700" dirty="0" smtClean="0"/>
          </a:p>
          <a:p>
            <a:r>
              <a:rPr lang="en-US" sz="2000" b="1" dirty="0" smtClean="0"/>
              <a:t>Social Support Act (</a:t>
            </a:r>
            <a:r>
              <a:rPr lang="en-US" sz="2000" b="1" dirty="0" err="1" smtClean="0"/>
              <a:t>Wmo</a:t>
            </a:r>
            <a:r>
              <a:rPr lang="en-US" sz="2000" b="1" dirty="0" smtClean="0"/>
              <a:t>)</a:t>
            </a:r>
            <a:endParaRPr lang="nl-NL" b="1" dirty="0" smtClean="0"/>
          </a:p>
          <a:p>
            <a:r>
              <a:rPr lang="nl-NL" sz="1400" dirty="0" err="1" smtClean="0"/>
              <a:t>Participation</a:t>
            </a:r>
            <a:r>
              <a:rPr lang="nl-NL" sz="1400" dirty="0" smtClean="0"/>
              <a:t>, support  4 </a:t>
            </a:r>
            <a:r>
              <a:rPr lang="nl-NL" sz="1400" dirty="0" err="1" smtClean="0"/>
              <a:t>informal</a:t>
            </a:r>
            <a:r>
              <a:rPr lang="nl-NL" sz="1400" dirty="0" smtClean="0"/>
              <a:t> </a:t>
            </a:r>
            <a:r>
              <a:rPr lang="nl-NL" sz="1400" dirty="0" err="1" smtClean="0"/>
              <a:t>carers</a:t>
            </a:r>
            <a:r>
              <a:rPr lang="nl-NL" sz="1400" dirty="0" smtClean="0"/>
              <a:t>, shelter --- </a:t>
            </a:r>
            <a:r>
              <a:rPr lang="nl-NL" sz="1400" dirty="0" err="1" smtClean="0"/>
              <a:t>Municipality</a:t>
            </a:r>
            <a:r>
              <a:rPr lang="nl-NL" sz="1400" dirty="0" smtClean="0"/>
              <a:t> </a:t>
            </a:r>
            <a:r>
              <a:rPr lang="nl-NL" sz="1400" dirty="0" err="1" smtClean="0"/>
              <a:t>responsible</a:t>
            </a:r>
            <a:r>
              <a:rPr lang="nl-NL" sz="1400" b="1" dirty="0" smtClean="0"/>
              <a:t/>
            </a:r>
            <a:br>
              <a:rPr lang="nl-NL" sz="1400" b="1" dirty="0" smtClean="0"/>
            </a:br>
            <a:r>
              <a:rPr lang="nl-NL" sz="1400" dirty="0" err="1" smtClean="0"/>
              <a:t>Includes</a:t>
            </a:r>
            <a:r>
              <a:rPr lang="nl-NL" sz="1400" dirty="0" smtClean="0"/>
              <a:t> </a:t>
            </a:r>
            <a:r>
              <a:rPr lang="nl-NL" sz="1400" dirty="0" err="1" smtClean="0"/>
              <a:t>additional</a:t>
            </a:r>
            <a:r>
              <a:rPr lang="nl-NL" sz="1400" dirty="0" smtClean="0"/>
              <a:t> support </a:t>
            </a:r>
            <a:r>
              <a:rPr lang="nl-NL" sz="1400" dirty="0" err="1" smtClean="0"/>
              <a:t>for</a:t>
            </a:r>
            <a:r>
              <a:rPr lang="nl-NL" sz="1400" dirty="0" smtClean="0"/>
              <a:t> </a:t>
            </a:r>
            <a:r>
              <a:rPr lang="nl-NL" sz="1400" dirty="0" err="1" smtClean="0"/>
              <a:t>people</a:t>
            </a:r>
            <a:r>
              <a:rPr lang="nl-NL" sz="1400" dirty="0" smtClean="0"/>
              <a:t> </a:t>
            </a:r>
            <a:r>
              <a:rPr lang="nl-NL" sz="1400" dirty="0" err="1" smtClean="0"/>
              <a:t>receiving</a:t>
            </a:r>
            <a:r>
              <a:rPr lang="nl-NL" sz="1400" dirty="0" smtClean="0"/>
              <a:t> </a:t>
            </a:r>
            <a:r>
              <a:rPr lang="nl-NL" sz="1400" dirty="0" err="1" smtClean="0"/>
              <a:t>palliative</a:t>
            </a:r>
            <a:r>
              <a:rPr lang="nl-NL" sz="1400" dirty="0" smtClean="0"/>
              <a:t> care and </a:t>
            </a:r>
            <a:r>
              <a:rPr lang="nl-NL" sz="1400" dirty="0" err="1" smtClean="0"/>
              <a:t>their</a:t>
            </a:r>
            <a:r>
              <a:rPr lang="nl-NL" sz="1400" dirty="0" smtClean="0"/>
              <a:t> </a:t>
            </a:r>
            <a:r>
              <a:rPr lang="nl-NL" sz="1400" dirty="0" err="1" smtClean="0"/>
              <a:t>informal</a:t>
            </a:r>
            <a:r>
              <a:rPr lang="nl-NL" sz="1400" dirty="0" smtClean="0"/>
              <a:t> </a:t>
            </a:r>
            <a:r>
              <a:rPr lang="nl-NL" sz="1400" dirty="0" err="1" smtClean="0"/>
              <a:t>carers</a:t>
            </a: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 smtClean="0"/>
              <a:t>(</a:t>
            </a:r>
            <a:r>
              <a:rPr lang="nl-NL" sz="1400" dirty="0" err="1" smtClean="0"/>
              <a:t>respite</a:t>
            </a:r>
            <a:r>
              <a:rPr lang="nl-NL" sz="1400" dirty="0" smtClean="0"/>
              <a:t> care, </a:t>
            </a:r>
            <a:r>
              <a:rPr lang="nl-NL" sz="1400" dirty="0" err="1" smtClean="0"/>
              <a:t>additional</a:t>
            </a:r>
            <a:r>
              <a:rPr lang="nl-NL" sz="1400" dirty="0" smtClean="0"/>
              <a:t> support </a:t>
            </a:r>
            <a:r>
              <a:rPr lang="nl-NL" sz="1400" dirty="0" err="1" smtClean="0"/>
              <a:t>for</a:t>
            </a:r>
            <a:r>
              <a:rPr lang="nl-NL" sz="1400" dirty="0" smtClean="0"/>
              <a:t> </a:t>
            </a:r>
            <a:r>
              <a:rPr lang="nl-NL" sz="1400" dirty="0" err="1" smtClean="0"/>
              <a:t>cleaning</a:t>
            </a:r>
            <a:r>
              <a:rPr lang="nl-NL" sz="1400" dirty="0" smtClean="0"/>
              <a:t> etc.)</a:t>
            </a:r>
          </a:p>
          <a:p>
            <a:pPr marL="0" indent="0"/>
            <a:endParaRPr lang="en-US" sz="1200" dirty="0" smtClean="0"/>
          </a:p>
        </p:txBody>
      </p:sp>
      <p:graphicFrame>
        <p:nvGraphicFramePr>
          <p:cNvPr id="4" name="Grafiek 3"/>
          <p:cNvGraphicFramePr/>
          <p:nvPr/>
        </p:nvGraphicFramePr>
        <p:xfrm>
          <a:off x="5868144" y="764704"/>
          <a:ext cx="3168352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al 4"/>
          <p:cNvSpPr/>
          <p:nvPr/>
        </p:nvSpPr>
        <p:spPr bwMode="auto">
          <a:xfrm>
            <a:off x="179512" y="2060848"/>
            <a:ext cx="288032" cy="43204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7" name="Ovaal 6"/>
          <p:cNvSpPr/>
          <p:nvPr/>
        </p:nvSpPr>
        <p:spPr bwMode="auto">
          <a:xfrm>
            <a:off x="179512" y="3933056"/>
            <a:ext cx="288032" cy="288032"/>
          </a:xfrm>
          <a:prstGeom prst="ellipse">
            <a:avLst/>
          </a:prstGeom>
          <a:solidFill>
            <a:srgbClr val="EEECE1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8" name="Ovaal 7"/>
          <p:cNvSpPr/>
          <p:nvPr/>
        </p:nvSpPr>
        <p:spPr bwMode="auto">
          <a:xfrm>
            <a:off x="179512" y="2924944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0" name="Ovaal 9"/>
          <p:cNvSpPr/>
          <p:nvPr/>
        </p:nvSpPr>
        <p:spPr bwMode="auto">
          <a:xfrm>
            <a:off x="179512" y="4869160"/>
            <a:ext cx="288032" cy="288032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Organisation</a:t>
            </a:r>
            <a:r>
              <a:rPr lang="en-US" sz="2400" dirty="0" smtClean="0"/>
              <a:t> and financing of palliative care</a:t>
            </a:r>
            <a:endParaRPr lang="en-US" sz="2700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lvl="0" indent="-271463"/>
            <a:endParaRPr lang="en-US" sz="1800" dirty="0" smtClean="0"/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Integrated in main health laws</a:t>
            </a:r>
            <a:br>
              <a:rPr lang="en-US" sz="2000" dirty="0" smtClean="0">
                <a:latin typeface="+mj-lt"/>
              </a:rPr>
            </a:br>
            <a:endParaRPr lang="en-US" sz="2000" dirty="0" smtClean="0">
              <a:latin typeface="+mj-lt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Additional financing scheme for palliative care provided by volunteers and majority of hospices</a:t>
            </a:r>
            <a:br>
              <a:rPr lang="en-US" sz="2000" dirty="0" smtClean="0">
                <a:latin typeface="+mj-lt"/>
              </a:rPr>
            </a:br>
            <a:endParaRPr lang="en-US" sz="2000" dirty="0" smtClean="0">
              <a:latin typeface="+mj-lt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66 networks palliative care</a:t>
            </a:r>
          </a:p>
          <a:p>
            <a:pPr marL="271463" lvl="0" indent="-271463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Consultation by specialists where needed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D63041-30AD-4B85-8295-C6D8BCE8CC26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  <p:pic>
        <p:nvPicPr>
          <p:cNvPr id="5" name="Afbeelding 4" descr="oude man met sm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8050" y="3933056"/>
            <a:ext cx="188595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847038" cy="144016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Addressing the challenges 2</a:t>
            </a:r>
            <a:br>
              <a:rPr lang="en-US" sz="2400" dirty="0" smtClean="0"/>
            </a:br>
            <a:r>
              <a:rPr lang="en-US" sz="2400" dirty="0" smtClean="0"/>
              <a:t>Good social protection of long-term care and palliative care in international perspective</a:t>
            </a:r>
            <a:endParaRPr lang="en-US" sz="240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611560" y="3068960"/>
            <a:ext cx="7848872" cy="4032448"/>
          </a:xfrm>
        </p:spPr>
        <p:txBody>
          <a:bodyPr/>
          <a:lstStyle/>
          <a:p>
            <a:pPr marL="271463" lvl="0" indent="-271463"/>
            <a:endParaRPr lang="en-US" sz="1800" dirty="0" smtClean="0"/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Wide differences among countries in scope and type of support. Difficult to compare.</a:t>
            </a:r>
            <a:br>
              <a:rPr lang="en-US" sz="2000" dirty="0" smtClean="0">
                <a:latin typeface="+mj-lt"/>
              </a:rPr>
            </a:br>
            <a:endParaRPr lang="en-US" sz="2000" dirty="0" smtClean="0">
              <a:latin typeface="+mj-lt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EC/OECD project on long-term care (ADL and </a:t>
            </a:r>
            <a:r>
              <a:rPr lang="en-US" sz="2000" dirty="0" err="1" smtClean="0">
                <a:latin typeface="+mj-lt"/>
              </a:rPr>
              <a:t>iADL</a:t>
            </a:r>
            <a:r>
              <a:rPr lang="en-US" sz="2000" dirty="0" smtClean="0">
                <a:latin typeface="+mj-lt"/>
              </a:rPr>
              <a:t>) </a:t>
            </a:r>
          </a:p>
          <a:p>
            <a:pPr marL="271463" lvl="0" indent="-271463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Netherlands high expenditures  on long-term care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Result: offers good social protection against costs of </a:t>
            </a:r>
            <a:r>
              <a:rPr lang="en-US" sz="2000" dirty="0" err="1" smtClean="0">
                <a:latin typeface="+mj-lt"/>
              </a:rPr>
              <a:t>Ltc</a:t>
            </a:r>
            <a:endParaRPr lang="en-US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D63041-30AD-4B85-8295-C6D8BCE8CC26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LTC system in the </a:t>
            </a:r>
            <a:r>
              <a:rPr lang="nl-NL" dirty="0" err="1" smtClean="0"/>
              <a:t>Netherlands</a:t>
            </a:r>
            <a:r>
              <a:rPr lang="nl-NL" dirty="0" smtClean="0"/>
              <a:t>: international </a:t>
            </a:r>
            <a:r>
              <a:rPr lang="nl-NL" dirty="0" err="1" smtClean="0"/>
              <a:t>comparison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 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DE422C-79B4-E84C-85CD-B19AC57C0624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539552" y="1916832"/>
          <a:ext cx="7848600" cy="439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DE422C-79B4-E84C-85CD-B19AC57C0624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  <p:pic>
        <p:nvPicPr>
          <p:cNvPr id="7" name="Afbeelding 6" descr="figuur 8 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7415392" cy="4430869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79512" y="126876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EC/OECD project: </a:t>
            </a:r>
            <a:r>
              <a:rPr lang="en-US" sz="2800" dirty="0" smtClean="0"/>
              <a:t>Social protection home care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DE422C-79B4-E84C-85CD-B19AC57C0624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179512" y="126876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Social protection for costs of nursing home care</a:t>
            </a:r>
            <a:endParaRPr lang="nl-NL" dirty="0"/>
          </a:p>
        </p:txBody>
      </p:sp>
      <p:pic>
        <p:nvPicPr>
          <p:cNvPr id="6" name="Afbeelding 5" descr="figuur 8 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7629713" cy="428685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187624" y="1772816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Public </a:t>
            </a:r>
            <a:r>
              <a:rPr lang="nl-NL" sz="1400" dirty="0" err="1" smtClean="0"/>
              <a:t>cost</a:t>
            </a:r>
            <a:r>
              <a:rPr lang="nl-NL" sz="1400" dirty="0" smtClean="0"/>
              <a:t> </a:t>
            </a:r>
            <a:r>
              <a:rPr lang="nl-NL" sz="1400" dirty="0" err="1" smtClean="0"/>
              <a:t>share</a:t>
            </a:r>
            <a:r>
              <a:rPr lang="nl-NL" sz="1400" dirty="0" smtClean="0"/>
              <a:t> </a:t>
            </a:r>
            <a:r>
              <a:rPr lang="nl-NL" sz="1400" dirty="0" err="1" smtClean="0"/>
              <a:t>for</a:t>
            </a:r>
            <a:r>
              <a:rPr lang="nl-NL" sz="1400" dirty="0" smtClean="0"/>
              <a:t> </a:t>
            </a:r>
            <a:r>
              <a:rPr lang="nl-NL" sz="1400" dirty="0" err="1" smtClean="0"/>
              <a:t>someone</a:t>
            </a:r>
            <a:r>
              <a:rPr lang="nl-NL" sz="1400" dirty="0" smtClean="0"/>
              <a:t> </a:t>
            </a:r>
            <a:r>
              <a:rPr lang="nl-NL" sz="1400" dirty="0" err="1" smtClean="0"/>
              <a:t>with</a:t>
            </a:r>
            <a:r>
              <a:rPr lang="nl-NL" sz="1400" dirty="0" smtClean="0"/>
              <a:t> </a:t>
            </a:r>
            <a:r>
              <a:rPr lang="nl-NL" sz="1400" dirty="0" err="1" smtClean="0"/>
              <a:t>median</a:t>
            </a:r>
            <a:r>
              <a:rPr lang="nl-NL" sz="1400" dirty="0" smtClean="0"/>
              <a:t> </a:t>
            </a:r>
            <a:r>
              <a:rPr lang="nl-NL" sz="1400" dirty="0" err="1" smtClean="0"/>
              <a:t>income</a:t>
            </a:r>
            <a:r>
              <a:rPr lang="nl-NL" sz="1400" dirty="0" smtClean="0"/>
              <a:t> and low </a:t>
            </a:r>
            <a:r>
              <a:rPr lang="nl-NL" sz="1400" dirty="0" err="1" smtClean="0"/>
              <a:t>assets</a:t>
            </a:r>
            <a:r>
              <a:rPr lang="nl-NL" sz="1400" dirty="0" smtClean="0"/>
              <a:t> 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400" dirty="0" err="1" smtClean="0"/>
              <a:t>Addressing</a:t>
            </a:r>
            <a:r>
              <a:rPr lang="nl-NL" sz="2400" dirty="0" smtClean="0"/>
              <a:t> the </a:t>
            </a:r>
            <a:r>
              <a:rPr lang="nl-NL" sz="2400" dirty="0" err="1" smtClean="0"/>
              <a:t>challenges</a:t>
            </a:r>
            <a:r>
              <a:rPr lang="nl-NL" sz="2400" dirty="0" smtClean="0"/>
              <a:t> 3</a:t>
            </a:r>
            <a:br>
              <a:rPr lang="nl-NL" sz="2400" dirty="0" smtClean="0"/>
            </a:br>
            <a:r>
              <a:rPr lang="nl-NL" sz="2400" dirty="0" err="1" smtClean="0"/>
              <a:t>Additional</a:t>
            </a:r>
            <a:r>
              <a:rPr lang="nl-NL" sz="2400" dirty="0" smtClean="0"/>
              <a:t> </a:t>
            </a:r>
            <a:r>
              <a:rPr lang="nl-NL" sz="2400" dirty="0" err="1" smtClean="0"/>
              <a:t>policy</a:t>
            </a:r>
            <a:r>
              <a:rPr lang="nl-NL" sz="2400" dirty="0" smtClean="0"/>
              <a:t> programmes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older</a:t>
            </a:r>
            <a:r>
              <a:rPr lang="nl-NL" sz="2400" dirty="0" smtClean="0"/>
              <a:t> </a:t>
            </a:r>
            <a:r>
              <a:rPr lang="nl-NL" sz="2400" dirty="0" err="1" smtClean="0"/>
              <a:t>people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2420888"/>
            <a:ext cx="7848872" cy="3816424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AutoNum type="arabicPeriod"/>
            </a:pPr>
            <a:r>
              <a:rPr lang="nl-NL" sz="2000" dirty="0" err="1" smtClean="0">
                <a:latin typeface="+mj-lt"/>
              </a:rPr>
              <a:t>Umbrella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activities</a:t>
            </a:r>
            <a:r>
              <a:rPr lang="nl-NL" sz="2000" dirty="0" smtClean="0">
                <a:latin typeface="+mj-lt"/>
              </a:rPr>
              <a:t> </a:t>
            </a:r>
            <a:br>
              <a:rPr lang="nl-NL" sz="2000" dirty="0" smtClean="0">
                <a:latin typeface="+mj-lt"/>
              </a:rPr>
            </a:br>
            <a:r>
              <a:rPr lang="nl-NL" sz="2000" dirty="0" smtClean="0">
                <a:latin typeface="+mj-lt"/>
              </a:rPr>
              <a:t>- Pact </a:t>
            </a:r>
            <a:r>
              <a:rPr lang="nl-NL" sz="2000" dirty="0" err="1" smtClean="0">
                <a:latin typeface="+mj-lt"/>
              </a:rPr>
              <a:t>for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elderly</a:t>
            </a:r>
            <a:r>
              <a:rPr lang="nl-NL" sz="2000" dirty="0" smtClean="0">
                <a:latin typeface="+mj-lt"/>
              </a:rPr>
              <a:t> care</a:t>
            </a:r>
            <a:br>
              <a:rPr lang="nl-NL" sz="2000" dirty="0" smtClean="0">
                <a:latin typeface="+mj-lt"/>
              </a:rPr>
            </a:br>
            <a:r>
              <a:rPr lang="nl-NL" sz="2000" dirty="0" smtClean="0">
                <a:latin typeface="+mj-lt"/>
              </a:rPr>
              <a:t>- </a:t>
            </a:r>
            <a:r>
              <a:rPr lang="nl-NL" sz="2000" dirty="0" err="1" smtClean="0">
                <a:latin typeface="+mj-lt"/>
              </a:rPr>
              <a:t>Campaign</a:t>
            </a:r>
            <a:r>
              <a:rPr lang="nl-NL" sz="2000" dirty="0" smtClean="0">
                <a:latin typeface="+mj-lt"/>
              </a:rPr>
              <a:t> to </a:t>
            </a:r>
            <a:r>
              <a:rPr lang="nl-NL" sz="2000" dirty="0" err="1" smtClean="0">
                <a:latin typeface="+mj-lt"/>
              </a:rPr>
              <a:t>revalue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old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age</a:t>
            </a:r>
            <a:r>
              <a:rPr lang="nl-NL" sz="2000" dirty="0" smtClean="0">
                <a:latin typeface="+mj-lt"/>
              </a:rPr>
              <a:t/>
            </a:r>
            <a:br>
              <a:rPr lang="nl-NL" sz="2000" dirty="0" smtClean="0">
                <a:latin typeface="+mj-lt"/>
              </a:rPr>
            </a:br>
            <a:r>
              <a:rPr lang="nl-NL" sz="2000" dirty="0" smtClean="0">
                <a:latin typeface="+mj-lt"/>
              </a:rPr>
              <a:t>- Separate minister </a:t>
            </a:r>
            <a:r>
              <a:rPr lang="nl-NL" sz="2000" dirty="0" err="1" smtClean="0">
                <a:latin typeface="+mj-lt"/>
              </a:rPr>
              <a:t>for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elderly</a:t>
            </a:r>
            <a:r>
              <a:rPr lang="nl-NL" sz="2000" dirty="0" smtClean="0">
                <a:latin typeface="+mj-lt"/>
              </a:rPr>
              <a:t> care Hugo de Jonge (</a:t>
            </a:r>
            <a:r>
              <a:rPr lang="nl-NL" sz="2000" dirty="0" err="1" smtClean="0">
                <a:latin typeface="+mj-lt"/>
              </a:rPr>
              <a:t>also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vice</a:t>
            </a:r>
            <a:r>
              <a:rPr lang="nl-NL" sz="2000" dirty="0" smtClean="0">
                <a:latin typeface="+mj-lt"/>
              </a:rPr>
              <a:t> PM)</a:t>
            </a:r>
          </a:p>
          <a:p>
            <a:pPr marL="342900" indent="-342900">
              <a:buAutoNum type="arabicPeriod"/>
            </a:pPr>
            <a:endParaRPr lang="nl-NL" sz="2000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nl-NL" sz="2000" dirty="0" smtClean="0">
                <a:latin typeface="+mj-lt"/>
              </a:rPr>
              <a:t>3 </a:t>
            </a:r>
            <a:r>
              <a:rPr lang="nl-NL" sz="2000" dirty="0" err="1" smtClean="0">
                <a:latin typeface="+mj-lt"/>
              </a:rPr>
              <a:t>main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supporting</a:t>
            </a:r>
            <a:r>
              <a:rPr lang="nl-NL" sz="2000" dirty="0" smtClean="0">
                <a:latin typeface="+mj-lt"/>
              </a:rPr>
              <a:t> programmes </a:t>
            </a:r>
            <a:br>
              <a:rPr lang="nl-NL" sz="2000" dirty="0" smtClean="0">
                <a:latin typeface="+mj-lt"/>
              </a:rPr>
            </a:br>
            <a:r>
              <a:rPr lang="nl-NL" sz="2000" dirty="0" smtClean="0">
                <a:latin typeface="+mj-lt"/>
              </a:rPr>
              <a:t>- </a:t>
            </a:r>
            <a:r>
              <a:rPr lang="nl-NL" sz="2000" dirty="0" err="1" smtClean="0">
                <a:latin typeface="+mj-lt"/>
              </a:rPr>
              <a:t>Nursing</a:t>
            </a:r>
            <a:r>
              <a:rPr lang="nl-NL" sz="2000" dirty="0" smtClean="0">
                <a:latin typeface="+mj-lt"/>
              </a:rPr>
              <a:t> homes: </a:t>
            </a:r>
            <a:r>
              <a:rPr lang="nl-NL" sz="2000" dirty="0" err="1" smtClean="0">
                <a:latin typeface="+mj-lt"/>
              </a:rPr>
              <a:t>Dignity</a:t>
            </a:r>
            <a:r>
              <a:rPr lang="nl-NL" sz="2000" dirty="0" smtClean="0">
                <a:latin typeface="+mj-lt"/>
              </a:rPr>
              <a:t> and </a:t>
            </a:r>
            <a:r>
              <a:rPr lang="nl-NL" sz="2000" dirty="0" err="1" smtClean="0">
                <a:latin typeface="+mj-lt"/>
              </a:rPr>
              <a:t>pride</a:t>
            </a:r>
            <a:r>
              <a:rPr lang="nl-NL" sz="2000" dirty="0" smtClean="0">
                <a:latin typeface="+mj-lt"/>
              </a:rPr>
              <a:t/>
            </a:r>
            <a:br>
              <a:rPr lang="nl-NL" sz="2000" dirty="0" smtClean="0">
                <a:latin typeface="+mj-lt"/>
              </a:rPr>
            </a:br>
            <a:r>
              <a:rPr lang="nl-NL" sz="2000" dirty="0" smtClean="0">
                <a:latin typeface="+mj-lt"/>
              </a:rPr>
              <a:t>- United </a:t>
            </a:r>
            <a:r>
              <a:rPr lang="nl-NL" sz="2000" dirty="0" err="1" smtClean="0">
                <a:latin typeface="+mj-lt"/>
              </a:rPr>
              <a:t>against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loneliness</a:t>
            </a:r>
            <a:r>
              <a:rPr lang="nl-NL" sz="2000" dirty="0" smtClean="0">
                <a:latin typeface="+mj-lt"/>
              </a:rPr>
              <a:t/>
            </a:r>
            <a:br>
              <a:rPr lang="nl-NL" sz="2000" dirty="0" smtClean="0">
                <a:latin typeface="+mj-lt"/>
              </a:rPr>
            </a:br>
            <a:r>
              <a:rPr lang="nl-NL" sz="2000" dirty="0" smtClean="0">
                <a:latin typeface="+mj-lt"/>
              </a:rPr>
              <a:t>- Living </a:t>
            </a:r>
            <a:r>
              <a:rPr lang="nl-NL" sz="2000" dirty="0" err="1" smtClean="0">
                <a:latin typeface="+mj-lt"/>
              </a:rPr>
              <a:t>longer</a:t>
            </a:r>
            <a:r>
              <a:rPr lang="nl-NL" sz="2000" dirty="0" smtClean="0">
                <a:latin typeface="+mj-lt"/>
              </a:rPr>
              <a:t> at home</a:t>
            </a:r>
          </a:p>
          <a:p>
            <a:pPr marL="342900" indent="-342900"/>
            <a:endParaRPr lang="nl-NL" sz="2000" dirty="0" smtClean="0">
              <a:latin typeface="+mj-lt"/>
            </a:endParaRPr>
          </a:p>
          <a:p>
            <a:pPr marL="342900" indent="-342900"/>
            <a:r>
              <a:rPr lang="nl-NL" sz="2000" dirty="0" smtClean="0">
                <a:latin typeface="+mj-lt"/>
              </a:rPr>
              <a:t>3. </a:t>
            </a:r>
            <a:r>
              <a:rPr lang="nl-NL" sz="2000" dirty="0" err="1" smtClean="0">
                <a:latin typeface="+mj-lt"/>
              </a:rPr>
              <a:t>Palliative</a:t>
            </a:r>
            <a:r>
              <a:rPr lang="nl-NL" sz="2000" dirty="0" smtClean="0">
                <a:latin typeface="+mj-lt"/>
              </a:rPr>
              <a:t> care: National </a:t>
            </a:r>
            <a:r>
              <a:rPr lang="nl-NL" sz="2000" dirty="0" err="1" smtClean="0">
                <a:latin typeface="+mj-lt"/>
              </a:rPr>
              <a:t>programme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palliative</a:t>
            </a:r>
            <a:r>
              <a:rPr lang="nl-NL" sz="2000" dirty="0" smtClean="0">
                <a:latin typeface="+mj-lt"/>
              </a:rPr>
              <a:t> care</a:t>
            </a:r>
          </a:p>
          <a:p>
            <a:pPr marL="342900" indent="-342900"/>
            <a:endParaRPr lang="nl-NL" sz="2000" dirty="0" smtClean="0">
              <a:latin typeface="+mj-lt"/>
            </a:endParaRPr>
          </a:p>
          <a:p>
            <a:pPr marL="342900" indent="-342900"/>
            <a:r>
              <a:rPr lang="nl-NL" sz="2000" dirty="0" smtClean="0">
                <a:latin typeface="+mj-lt"/>
              </a:rPr>
              <a:t>4. Spiritual care (</a:t>
            </a:r>
            <a:r>
              <a:rPr lang="nl-NL" sz="2000" dirty="0" err="1" smtClean="0">
                <a:latin typeface="+mj-lt"/>
              </a:rPr>
              <a:t>aimed</a:t>
            </a:r>
            <a:r>
              <a:rPr lang="nl-NL" sz="2000" dirty="0" smtClean="0">
                <a:latin typeface="+mj-lt"/>
              </a:rPr>
              <a:t> at </a:t>
            </a:r>
            <a:r>
              <a:rPr lang="nl-NL" sz="2000" dirty="0" err="1" smtClean="0">
                <a:latin typeface="+mj-lt"/>
              </a:rPr>
              <a:t>lonely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older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people</a:t>
            </a:r>
            <a:r>
              <a:rPr lang="nl-NL" sz="2000" dirty="0" smtClean="0">
                <a:latin typeface="+mj-lt"/>
              </a:rPr>
              <a:t> and </a:t>
            </a:r>
            <a:r>
              <a:rPr lang="nl-NL" sz="2000" dirty="0" err="1" smtClean="0">
                <a:latin typeface="+mj-lt"/>
              </a:rPr>
              <a:t>people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confronted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with</a:t>
            </a:r>
            <a:r>
              <a:rPr lang="nl-NL" sz="2000" dirty="0" smtClean="0">
                <a:latin typeface="+mj-lt"/>
              </a:rPr>
              <a:t> the end of </a:t>
            </a:r>
            <a:r>
              <a:rPr lang="nl-NL" sz="2000" dirty="0" err="1" smtClean="0">
                <a:latin typeface="+mj-lt"/>
              </a:rPr>
              <a:t>life</a:t>
            </a:r>
            <a:r>
              <a:rPr lang="nl-NL" sz="2000" dirty="0" smtClean="0">
                <a:latin typeface="+mj-lt"/>
              </a:rPr>
              <a:t>, </a:t>
            </a:r>
            <a:r>
              <a:rPr lang="nl-NL" sz="2000" dirty="0" err="1" smtClean="0">
                <a:latin typeface="+mj-lt"/>
              </a:rPr>
              <a:t>upcoming</a:t>
            </a:r>
            <a:r>
              <a:rPr lang="nl-NL" sz="2000" dirty="0" smtClean="0">
                <a:latin typeface="+mj-lt"/>
              </a:rPr>
              <a:t>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DE422C-79B4-E84C-85CD-B19AC57C0624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 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5D3575-C5AD-4ABD-BB20-502F6AF829B0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  <p:pic>
        <p:nvPicPr>
          <p:cNvPr id="8" name="Afbeelding 7" descr="congr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512" y="1052736"/>
            <a:ext cx="7880936" cy="525658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55576" y="116632"/>
            <a:ext cx="28803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Example</a:t>
            </a:r>
            <a:r>
              <a:rPr lang="nl-NL" dirty="0" smtClean="0"/>
              <a:t> of program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5364088" y="332656"/>
            <a:ext cx="32403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Dignity</a:t>
            </a:r>
            <a:r>
              <a:rPr lang="nl-NL" dirty="0" smtClean="0"/>
              <a:t> &amp; </a:t>
            </a:r>
            <a:r>
              <a:rPr lang="nl-NL" dirty="0" err="1" smtClean="0"/>
              <a:t>Pride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000" b="0" dirty="0" err="1" smtClean="0"/>
              <a:t>With</a:t>
            </a:r>
            <a:r>
              <a:rPr lang="nl-NL" sz="2000" b="0" dirty="0" smtClean="0"/>
              <a:t> 2000 </a:t>
            </a:r>
            <a:r>
              <a:rPr lang="nl-NL" sz="2000" b="0" dirty="0" err="1" smtClean="0"/>
              <a:t>people</a:t>
            </a:r>
            <a:r>
              <a:rPr lang="nl-NL" sz="2000" b="0" dirty="0" smtClean="0"/>
              <a:t> present, </a:t>
            </a:r>
            <a:r>
              <a:rPr lang="nl-NL" sz="2000" b="0" dirty="0" err="1" smtClean="0"/>
              <a:t>including</a:t>
            </a:r>
            <a:r>
              <a:rPr lang="nl-NL" sz="2000" b="0" dirty="0" smtClean="0"/>
              <a:t> </a:t>
            </a:r>
            <a:r>
              <a:rPr lang="nl-NL" sz="2000" b="0" dirty="0" err="1" smtClean="0"/>
              <a:t>many</a:t>
            </a:r>
            <a:r>
              <a:rPr lang="nl-NL" sz="2000" b="0" dirty="0" smtClean="0"/>
              <a:t> nurses and </a:t>
            </a:r>
            <a:r>
              <a:rPr lang="nl-NL" sz="2000" b="0" dirty="0" err="1" smtClean="0"/>
              <a:t>supporting</a:t>
            </a:r>
            <a:r>
              <a:rPr lang="nl-NL" sz="2000" b="0" dirty="0" smtClean="0"/>
              <a:t> </a:t>
            </a:r>
            <a:r>
              <a:rPr lang="nl-NL" sz="2000" b="0" dirty="0" err="1" smtClean="0"/>
              <a:t>staff</a:t>
            </a:r>
            <a:r>
              <a:rPr lang="nl-NL" sz="2000" b="0" dirty="0" smtClean="0"/>
              <a:t> </a:t>
            </a:r>
            <a:r>
              <a:rPr lang="nl-NL" sz="2000" b="0" dirty="0" err="1" smtClean="0"/>
              <a:t>that</a:t>
            </a:r>
            <a:r>
              <a:rPr lang="nl-NL" sz="2000" b="0" dirty="0" smtClean="0"/>
              <a:t> </a:t>
            </a:r>
            <a:r>
              <a:rPr lang="nl-NL" sz="2000" b="0" dirty="0" err="1" smtClean="0"/>
              <a:t>will</a:t>
            </a:r>
            <a:r>
              <a:rPr lang="nl-NL" sz="2000" b="0" dirty="0" smtClean="0"/>
              <a:t> have to provide </a:t>
            </a:r>
            <a:r>
              <a:rPr lang="nl-NL" sz="2000" b="0" dirty="0" err="1" smtClean="0"/>
              <a:t>this</a:t>
            </a:r>
            <a:r>
              <a:rPr lang="nl-NL" sz="2000" b="0" dirty="0" smtClean="0"/>
              <a:t> </a:t>
            </a:r>
            <a:r>
              <a:rPr lang="nl-NL" sz="2000" b="0" dirty="0" err="1" smtClean="0"/>
              <a:t>better</a:t>
            </a:r>
            <a:r>
              <a:rPr lang="nl-NL" sz="2000" b="0" dirty="0" smtClean="0"/>
              <a:t> care!</a:t>
            </a:r>
            <a:endParaRPr lang="nl-NL" sz="2000" b="0" dirty="0"/>
          </a:p>
        </p:txBody>
      </p:sp>
      <p:pic>
        <p:nvPicPr>
          <p:cNvPr id="6" name="Tijdelijke aanduiding voor inhoud 5" descr="congre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212976"/>
            <a:ext cx="7848600" cy="2136011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DE422C-79B4-E84C-85CD-B19AC57C0624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Extra: National program </a:t>
            </a:r>
            <a:r>
              <a:rPr lang="nl-NL" sz="2400" dirty="0" err="1" smtClean="0"/>
              <a:t>palliative</a:t>
            </a:r>
            <a:r>
              <a:rPr lang="nl-NL" sz="2400" dirty="0" smtClean="0"/>
              <a:t> care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nl-NL" sz="2000" dirty="0" smtClean="0">
                <a:latin typeface="+mj-lt"/>
              </a:rPr>
              <a:t>4 </a:t>
            </a:r>
            <a:r>
              <a:rPr lang="nl-NL" sz="2000" dirty="0" err="1" smtClean="0">
                <a:latin typeface="+mj-lt"/>
              </a:rPr>
              <a:t>themes</a:t>
            </a:r>
            <a:r>
              <a:rPr lang="nl-NL" sz="2000" dirty="0" smtClean="0">
                <a:latin typeface="+mj-lt"/>
              </a:rPr>
              <a:t> and 14 concrete targets: </a:t>
            </a:r>
            <a:br>
              <a:rPr lang="nl-NL" sz="2000" dirty="0" smtClean="0">
                <a:latin typeface="+mj-lt"/>
              </a:rPr>
            </a:br>
            <a:r>
              <a:rPr lang="nl-NL" sz="2000" dirty="0" smtClean="0">
                <a:latin typeface="+mj-lt"/>
              </a:rPr>
              <a:t>- </a:t>
            </a:r>
            <a:r>
              <a:rPr lang="nl-NL" sz="2000" dirty="0" err="1" smtClean="0">
                <a:latin typeface="+mj-lt"/>
              </a:rPr>
              <a:t>Awareness</a:t>
            </a:r>
            <a:r>
              <a:rPr lang="nl-NL" sz="2000" dirty="0" smtClean="0">
                <a:latin typeface="+mj-lt"/>
              </a:rPr>
              <a:t/>
            </a:r>
            <a:br>
              <a:rPr lang="nl-NL" sz="2000" dirty="0" smtClean="0">
                <a:latin typeface="+mj-lt"/>
              </a:rPr>
            </a:br>
            <a:r>
              <a:rPr lang="nl-NL" sz="2000" dirty="0" smtClean="0">
                <a:latin typeface="+mj-lt"/>
              </a:rPr>
              <a:t>- </a:t>
            </a:r>
            <a:r>
              <a:rPr lang="nl-NL" sz="2000" dirty="0" err="1" smtClean="0">
                <a:latin typeface="+mj-lt"/>
              </a:rPr>
              <a:t>Organisation</a:t>
            </a:r>
            <a:r>
              <a:rPr lang="nl-NL" sz="2000" dirty="0" smtClean="0">
                <a:latin typeface="+mj-lt"/>
              </a:rPr>
              <a:t> and </a:t>
            </a:r>
            <a:r>
              <a:rPr lang="nl-NL" sz="2000" dirty="0" err="1" smtClean="0">
                <a:latin typeface="+mj-lt"/>
              </a:rPr>
              <a:t>continuity</a:t>
            </a:r>
            <a:r>
              <a:rPr lang="nl-NL" sz="2000" dirty="0" smtClean="0">
                <a:latin typeface="+mj-lt"/>
              </a:rPr>
              <a:t/>
            </a:r>
            <a:br>
              <a:rPr lang="nl-NL" sz="2000" dirty="0" smtClean="0">
                <a:latin typeface="+mj-lt"/>
              </a:rPr>
            </a:br>
            <a:r>
              <a:rPr lang="nl-NL" sz="2000" dirty="0" smtClean="0">
                <a:latin typeface="+mj-lt"/>
              </a:rPr>
              <a:t>- </a:t>
            </a:r>
            <a:r>
              <a:rPr lang="nl-NL" sz="2000" dirty="0" err="1" smtClean="0">
                <a:latin typeface="+mj-lt"/>
              </a:rPr>
              <a:t>Quality</a:t>
            </a:r>
            <a:r>
              <a:rPr lang="nl-NL" sz="2000" dirty="0" smtClean="0">
                <a:latin typeface="+mj-lt"/>
              </a:rPr>
              <a:t/>
            </a:r>
            <a:br>
              <a:rPr lang="nl-NL" sz="2000" dirty="0" smtClean="0">
                <a:latin typeface="+mj-lt"/>
              </a:rPr>
            </a:br>
            <a:r>
              <a:rPr lang="nl-NL" sz="2000" dirty="0" smtClean="0">
                <a:latin typeface="+mj-lt"/>
              </a:rPr>
              <a:t>- </a:t>
            </a:r>
            <a:r>
              <a:rPr lang="nl-NL" sz="2000" dirty="0" err="1" smtClean="0">
                <a:latin typeface="+mj-lt"/>
              </a:rPr>
              <a:t>Patient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involvement</a:t>
            </a:r>
            <a:r>
              <a:rPr lang="nl-NL" sz="2000" dirty="0" smtClean="0">
                <a:latin typeface="+mj-lt"/>
              </a:rPr>
              <a:t> (</a:t>
            </a:r>
            <a:r>
              <a:rPr lang="nl-NL" sz="2000" dirty="0" err="1" smtClean="0">
                <a:latin typeface="+mj-lt"/>
              </a:rPr>
              <a:t>including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informal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carers</a:t>
            </a:r>
            <a:r>
              <a:rPr lang="nl-NL" sz="2000" dirty="0" smtClean="0">
                <a:latin typeface="+mj-lt"/>
              </a:rPr>
              <a:t>) </a:t>
            </a:r>
          </a:p>
          <a:p>
            <a:pPr marL="342900" indent="-342900"/>
            <a:endParaRPr lang="nl-NL" sz="2000" dirty="0" smtClean="0">
              <a:latin typeface="+mj-lt"/>
            </a:endParaRPr>
          </a:p>
          <a:p>
            <a:pPr marL="342900" indent="-342900"/>
            <a:r>
              <a:rPr lang="nl-NL" sz="2000" dirty="0" smtClean="0">
                <a:latin typeface="+mj-lt"/>
              </a:rPr>
              <a:t>2. Research </a:t>
            </a:r>
            <a:r>
              <a:rPr lang="nl-NL" sz="2000" dirty="0" err="1" smtClean="0">
                <a:latin typeface="+mj-lt"/>
              </a:rPr>
              <a:t>programme</a:t>
            </a:r>
            <a:r>
              <a:rPr lang="nl-NL" sz="2000" dirty="0" smtClean="0">
                <a:latin typeface="+mj-lt"/>
              </a:rPr>
              <a:t> (8 </a:t>
            </a:r>
            <a:r>
              <a:rPr lang="nl-NL" sz="2000" dirty="0" err="1" smtClean="0">
                <a:latin typeface="+mj-lt"/>
              </a:rPr>
              <a:t>million</a:t>
            </a:r>
            <a:r>
              <a:rPr lang="nl-NL" sz="2000" dirty="0" smtClean="0">
                <a:latin typeface="+mj-lt"/>
              </a:rPr>
              <a:t>, 70+ </a:t>
            </a:r>
            <a:r>
              <a:rPr lang="nl-NL" sz="2000" dirty="0" err="1" smtClean="0">
                <a:latin typeface="+mj-lt"/>
              </a:rPr>
              <a:t>projects</a:t>
            </a:r>
            <a:r>
              <a:rPr lang="nl-NL" sz="2000" dirty="0" smtClean="0">
                <a:latin typeface="+mj-lt"/>
              </a:rPr>
              <a:t> pending)</a:t>
            </a:r>
          </a:p>
          <a:p>
            <a:pPr marL="342900" indent="-342900"/>
            <a:endParaRPr lang="nl-NL" sz="2000" dirty="0" smtClean="0">
              <a:latin typeface="+mj-lt"/>
            </a:endParaRPr>
          </a:p>
          <a:p>
            <a:pPr marL="342900" indent="-342900"/>
            <a:r>
              <a:rPr lang="nl-NL" sz="2000" dirty="0" smtClean="0">
                <a:latin typeface="+mj-lt"/>
              </a:rPr>
              <a:t>3. </a:t>
            </a:r>
            <a:r>
              <a:rPr lang="nl-NL" sz="2000" dirty="0" err="1" smtClean="0">
                <a:latin typeface="+mj-lt"/>
              </a:rPr>
              <a:t>Practice</a:t>
            </a:r>
            <a:r>
              <a:rPr lang="nl-NL" sz="2000" dirty="0" smtClean="0">
                <a:latin typeface="+mj-lt"/>
              </a:rPr>
              <a:t> team to </a:t>
            </a:r>
            <a:r>
              <a:rPr lang="nl-NL" sz="2000" dirty="0" err="1" smtClean="0">
                <a:latin typeface="+mj-lt"/>
              </a:rPr>
              <a:t>address</a:t>
            </a:r>
            <a:r>
              <a:rPr lang="nl-NL" sz="2000" dirty="0" smtClean="0">
                <a:latin typeface="+mj-lt"/>
              </a:rPr>
              <a:t> urgent </a:t>
            </a:r>
            <a:r>
              <a:rPr lang="nl-NL" sz="2000" dirty="0" err="1" smtClean="0">
                <a:latin typeface="+mj-lt"/>
              </a:rPr>
              <a:t>needs</a:t>
            </a:r>
            <a:r>
              <a:rPr lang="nl-NL" sz="2000" dirty="0" smtClean="0">
                <a:latin typeface="+mj-lt"/>
              </a:rPr>
              <a:t> (</a:t>
            </a:r>
            <a:r>
              <a:rPr lang="nl-NL" sz="2000" dirty="0" err="1" smtClean="0">
                <a:latin typeface="+mj-lt"/>
              </a:rPr>
              <a:t>solve</a:t>
            </a:r>
            <a:r>
              <a:rPr lang="nl-NL" sz="2000" dirty="0" smtClean="0">
                <a:latin typeface="+mj-lt"/>
              </a:rPr>
              <a:t> and </a:t>
            </a:r>
            <a:r>
              <a:rPr lang="nl-NL" sz="2000" dirty="0" err="1" smtClean="0">
                <a:latin typeface="+mj-lt"/>
              </a:rPr>
              <a:t>learn</a:t>
            </a:r>
            <a:r>
              <a:rPr lang="nl-NL" sz="2000" dirty="0" smtClean="0">
                <a:latin typeface="+mj-lt"/>
              </a:rPr>
              <a:t>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DE422C-79B4-E84C-85CD-B19AC57C0624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7"/>
          <p:cNvSpPr>
            <a:spLocks noGrp="1" noChangeArrowheads="1"/>
          </p:cNvSpPr>
          <p:nvPr>
            <p:ph type="body" sz="quarter" idx="12"/>
          </p:nvPr>
        </p:nvSpPr>
        <p:spPr>
          <a:xfrm>
            <a:off x="4932040" y="3284984"/>
            <a:ext cx="4021014" cy="287052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Trends and challenges</a:t>
            </a:r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Address challenges 1 </a:t>
            </a:r>
            <a:br>
              <a:rPr lang="en-US" sz="2000" dirty="0" smtClean="0"/>
            </a:br>
            <a:r>
              <a:rPr lang="en-US" sz="2000" dirty="0" smtClean="0"/>
              <a:t>Good </a:t>
            </a:r>
            <a:r>
              <a:rPr lang="en-US" sz="2000" dirty="0" err="1" smtClean="0"/>
              <a:t>organisation</a:t>
            </a:r>
            <a:r>
              <a:rPr lang="en-US" sz="2000" dirty="0" smtClean="0"/>
              <a:t> &amp; finance</a:t>
            </a:r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Address challenges 2 </a:t>
            </a:r>
            <a:br>
              <a:rPr lang="en-US" sz="2000" dirty="0" smtClean="0"/>
            </a:br>
            <a:r>
              <a:rPr lang="en-US" sz="2000" dirty="0" smtClean="0"/>
              <a:t>Offer social protection</a:t>
            </a:r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Address challenges 3 </a:t>
            </a:r>
            <a:r>
              <a:rPr lang="nl-NL" sz="2000" dirty="0" err="1" smtClean="0"/>
              <a:t>Additional</a:t>
            </a:r>
            <a:r>
              <a:rPr lang="nl-NL" sz="2000" dirty="0" smtClean="0"/>
              <a:t> </a:t>
            </a:r>
            <a:r>
              <a:rPr lang="nl-NL" sz="2000" dirty="0" err="1" smtClean="0"/>
              <a:t>policy</a:t>
            </a:r>
            <a:r>
              <a:rPr lang="nl-NL" sz="2000" dirty="0" smtClean="0"/>
              <a:t> programmes</a:t>
            </a:r>
          </a:p>
          <a:p>
            <a:pPr>
              <a:buFont typeface="+mj-lt"/>
              <a:buAutoNum type="arabicPeriod"/>
            </a:pPr>
            <a:endParaRPr lang="nl-NL" sz="2000" dirty="0" smtClean="0"/>
          </a:p>
          <a:p>
            <a:pPr>
              <a:buFont typeface="+mj-lt"/>
              <a:buAutoNum type="arabicPeriod"/>
            </a:pPr>
            <a:endParaRPr lang="nl-NL" sz="2000" dirty="0" smtClean="0"/>
          </a:p>
          <a:p>
            <a:endParaRPr lang="nl-NL" sz="2000" dirty="0" smtClean="0">
              <a:latin typeface="Verdana" charset="0"/>
            </a:endParaRPr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endParaRPr lang="en-US" sz="2000" dirty="0" smtClean="0"/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endParaRPr lang="en-US" sz="2000" dirty="0" smtClean="0"/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8193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1484784"/>
            <a:ext cx="4211637" cy="648072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  <a:latin typeface="Verdana" charset="0"/>
              </a:rPr>
              <a:t>Outline</a:t>
            </a:r>
            <a:r>
              <a:rPr lang="en-US" sz="2400" b="1" dirty="0" smtClean="0">
                <a:solidFill>
                  <a:srgbClr val="000000"/>
                </a:solidFill>
                <a:latin typeface="Verdana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Verdana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Verdana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Verdana" charset="0"/>
              </a:rPr>
            </a:br>
            <a:r>
              <a:rPr lang="nl-NL" sz="2400" dirty="0" err="1" smtClean="0">
                <a:solidFill>
                  <a:srgbClr val="00B0F0"/>
                </a:solidFill>
              </a:rPr>
              <a:t>Long-term</a:t>
            </a:r>
            <a:r>
              <a:rPr lang="nl-NL" sz="2400" dirty="0" smtClean="0">
                <a:solidFill>
                  <a:srgbClr val="00B0F0"/>
                </a:solidFill>
              </a:rPr>
              <a:t> care </a:t>
            </a:r>
            <a:br>
              <a:rPr lang="nl-NL" sz="2400" dirty="0" smtClean="0">
                <a:solidFill>
                  <a:srgbClr val="00B0F0"/>
                </a:solidFill>
              </a:rPr>
            </a:br>
            <a:r>
              <a:rPr lang="nl-NL" sz="2400" dirty="0" smtClean="0">
                <a:solidFill>
                  <a:srgbClr val="00B0F0"/>
                </a:solidFill>
              </a:rPr>
              <a:t>&amp; </a:t>
            </a:r>
            <a:r>
              <a:rPr lang="nl-NL" sz="2400" dirty="0" err="1" smtClean="0">
                <a:solidFill>
                  <a:srgbClr val="00B0F0"/>
                </a:solidFill>
              </a:rPr>
              <a:t>palliative</a:t>
            </a:r>
            <a:r>
              <a:rPr lang="nl-NL" sz="2400" dirty="0" smtClean="0">
                <a:solidFill>
                  <a:srgbClr val="00B0F0"/>
                </a:solidFill>
              </a:rPr>
              <a:t> care</a:t>
            </a:r>
            <a:endParaRPr lang="nl-NL" sz="2400" b="1" dirty="0">
              <a:solidFill>
                <a:srgbClr val="00B0F0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err="1" smtClean="0"/>
              <a:t>Conclusions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AutoNum type="arabicPeriod"/>
            </a:pPr>
            <a:r>
              <a:rPr lang="nl-NL" sz="2000" dirty="0" err="1" smtClean="0">
                <a:latin typeface="+mj-lt"/>
              </a:rPr>
              <a:t>Many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challenges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due</a:t>
            </a:r>
            <a:r>
              <a:rPr lang="nl-NL" sz="2000" dirty="0" smtClean="0">
                <a:latin typeface="+mj-lt"/>
              </a:rPr>
              <a:t> to </a:t>
            </a:r>
            <a:r>
              <a:rPr lang="nl-NL" sz="2000" dirty="0" err="1" smtClean="0">
                <a:latin typeface="+mj-lt"/>
              </a:rPr>
              <a:t>ageing</a:t>
            </a:r>
            <a:r>
              <a:rPr lang="nl-NL" sz="2000" dirty="0" smtClean="0">
                <a:latin typeface="+mj-lt"/>
              </a:rPr>
              <a:t> and </a:t>
            </a:r>
            <a:r>
              <a:rPr lang="nl-NL" sz="2000" dirty="0" err="1" smtClean="0">
                <a:latin typeface="+mj-lt"/>
              </a:rPr>
              <a:t>other</a:t>
            </a:r>
            <a:r>
              <a:rPr lang="nl-NL" sz="2000" dirty="0" smtClean="0">
                <a:latin typeface="+mj-lt"/>
              </a:rPr>
              <a:t> trends</a:t>
            </a:r>
          </a:p>
          <a:p>
            <a:pPr marL="342900" indent="-342900"/>
            <a:endParaRPr lang="nl-NL" sz="2000" dirty="0" smtClean="0">
              <a:latin typeface="+mj-lt"/>
            </a:endParaRPr>
          </a:p>
          <a:p>
            <a:pPr marL="342900" indent="-342900"/>
            <a:r>
              <a:rPr lang="nl-NL" sz="2000" dirty="0" smtClean="0">
                <a:latin typeface="+mj-lt"/>
              </a:rPr>
              <a:t>2. </a:t>
            </a:r>
            <a:r>
              <a:rPr lang="nl-NL" sz="2000" dirty="0" err="1" smtClean="0">
                <a:latin typeface="+mj-lt"/>
              </a:rPr>
              <a:t>Answer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by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an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elaborated</a:t>
            </a:r>
            <a:r>
              <a:rPr lang="nl-NL" sz="2000" dirty="0" smtClean="0">
                <a:latin typeface="+mj-lt"/>
              </a:rPr>
              <a:t> system of </a:t>
            </a:r>
            <a:r>
              <a:rPr lang="nl-NL" sz="2000" dirty="0" err="1" smtClean="0">
                <a:latin typeface="+mj-lt"/>
              </a:rPr>
              <a:t>long-term</a:t>
            </a:r>
            <a:r>
              <a:rPr lang="nl-NL" sz="2000" dirty="0" smtClean="0">
                <a:latin typeface="+mj-lt"/>
              </a:rPr>
              <a:t> care</a:t>
            </a:r>
          </a:p>
          <a:p>
            <a:pPr marL="342900" indent="-342900"/>
            <a:endParaRPr lang="nl-NL" sz="2000" dirty="0" smtClean="0">
              <a:latin typeface="+mj-lt"/>
            </a:endParaRPr>
          </a:p>
          <a:p>
            <a:pPr marL="342900" indent="-342900"/>
            <a:r>
              <a:rPr lang="nl-NL" sz="2000" dirty="0" smtClean="0">
                <a:latin typeface="+mj-lt"/>
              </a:rPr>
              <a:t>3. </a:t>
            </a:r>
            <a:r>
              <a:rPr lang="nl-NL" sz="2000" dirty="0" err="1" smtClean="0">
                <a:latin typeface="+mj-lt"/>
              </a:rPr>
              <a:t>Palliative</a:t>
            </a:r>
            <a:r>
              <a:rPr lang="nl-NL" sz="2000" dirty="0" smtClean="0">
                <a:latin typeface="+mj-lt"/>
              </a:rPr>
              <a:t> care is (</a:t>
            </a:r>
            <a:r>
              <a:rPr lang="nl-NL" sz="2000" dirty="0" err="1" smtClean="0">
                <a:latin typeface="+mj-lt"/>
              </a:rPr>
              <a:t>mostly</a:t>
            </a:r>
            <a:r>
              <a:rPr lang="nl-NL" sz="2000" dirty="0" smtClean="0">
                <a:latin typeface="+mj-lt"/>
              </a:rPr>
              <a:t>) </a:t>
            </a:r>
            <a:r>
              <a:rPr lang="nl-NL" sz="2000" dirty="0" err="1" smtClean="0">
                <a:latin typeface="+mj-lt"/>
              </a:rPr>
              <a:t>not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seperated</a:t>
            </a:r>
            <a:r>
              <a:rPr lang="nl-NL" sz="2000" dirty="0" smtClean="0">
                <a:latin typeface="+mj-lt"/>
              </a:rPr>
              <a:t>, </a:t>
            </a:r>
            <a:r>
              <a:rPr lang="nl-NL" sz="2000" dirty="0" err="1" smtClean="0">
                <a:latin typeface="+mj-lt"/>
              </a:rPr>
              <a:t>but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integrated</a:t>
            </a:r>
            <a:r>
              <a:rPr lang="nl-NL" sz="2000" dirty="0" smtClean="0">
                <a:latin typeface="+mj-lt"/>
              </a:rPr>
              <a:t> in the </a:t>
            </a:r>
            <a:r>
              <a:rPr lang="nl-NL" sz="2000" dirty="0" err="1" smtClean="0">
                <a:latin typeface="+mj-lt"/>
              </a:rPr>
              <a:t>health</a:t>
            </a:r>
            <a:r>
              <a:rPr lang="nl-NL" sz="2000" dirty="0" smtClean="0">
                <a:latin typeface="+mj-lt"/>
              </a:rPr>
              <a:t> and </a:t>
            </a:r>
            <a:r>
              <a:rPr lang="nl-NL" sz="2000" dirty="0" err="1" smtClean="0">
                <a:latin typeface="+mj-lt"/>
              </a:rPr>
              <a:t>long-term</a:t>
            </a:r>
            <a:r>
              <a:rPr lang="nl-NL" sz="2000" dirty="0" smtClean="0">
                <a:latin typeface="+mj-lt"/>
              </a:rPr>
              <a:t> care system</a:t>
            </a:r>
          </a:p>
          <a:p>
            <a:pPr marL="342900" indent="-342900"/>
            <a:endParaRPr lang="nl-NL" sz="2000" dirty="0" smtClean="0">
              <a:latin typeface="+mj-lt"/>
            </a:endParaRPr>
          </a:p>
          <a:p>
            <a:pPr marL="342900" indent="-342900"/>
            <a:r>
              <a:rPr lang="nl-NL" sz="2000" dirty="0" smtClean="0">
                <a:latin typeface="+mj-lt"/>
              </a:rPr>
              <a:t>4. In international </a:t>
            </a:r>
            <a:r>
              <a:rPr lang="nl-NL" sz="2000" dirty="0" err="1" smtClean="0">
                <a:latin typeface="+mj-lt"/>
              </a:rPr>
              <a:t>perspective</a:t>
            </a:r>
            <a:r>
              <a:rPr lang="nl-NL" sz="2000" dirty="0" smtClean="0">
                <a:latin typeface="+mj-lt"/>
              </a:rPr>
              <a:t> the system is </a:t>
            </a:r>
            <a:r>
              <a:rPr lang="nl-NL" sz="2000" dirty="0" err="1" smtClean="0">
                <a:latin typeface="+mj-lt"/>
              </a:rPr>
              <a:t>expensive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but</a:t>
            </a:r>
            <a:r>
              <a:rPr lang="nl-NL" sz="2000" dirty="0" smtClean="0">
                <a:latin typeface="+mj-lt"/>
              </a:rPr>
              <a:t> offers </a:t>
            </a:r>
            <a:r>
              <a:rPr lang="nl-NL" sz="2000" dirty="0" err="1" smtClean="0">
                <a:latin typeface="+mj-lt"/>
              </a:rPr>
              <a:t>good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social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protection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against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long-term</a:t>
            </a:r>
            <a:r>
              <a:rPr lang="nl-NL" sz="2000" dirty="0" smtClean="0">
                <a:latin typeface="+mj-lt"/>
              </a:rPr>
              <a:t> care </a:t>
            </a:r>
            <a:r>
              <a:rPr lang="nl-NL" sz="2000" dirty="0" err="1" smtClean="0">
                <a:latin typeface="+mj-lt"/>
              </a:rPr>
              <a:t>costs</a:t>
            </a:r>
            <a:endParaRPr lang="nl-NL" sz="2000" dirty="0" smtClean="0">
              <a:latin typeface="+mj-lt"/>
            </a:endParaRPr>
          </a:p>
          <a:p>
            <a:pPr marL="342900" indent="-342900"/>
            <a:endParaRPr lang="nl-NL" sz="2000" dirty="0" smtClean="0">
              <a:latin typeface="+mj-lt"/>
            </a:endParaRPr>
          </a:p>
          <a:p>
            <a:pPr marL="342900" indent="-342900"/>
            <a:r>
              <a:rPr lang="nl-NL" sz="2000" dirty="0" smtClean="0">
                <a:latin typeface="+mj-lt"/>
              </a:rPr>
              <a:t>5. </a:t>
            </a:r>
            <a:r>
              <a:rPr lang="nl-NL" sz="2000" dirty="0" err="1" smtClean="0">
                <a:latin typeface="+mj-lt"/>
              </a:rPr>
              <a:t>Many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additional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policy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initiatives</a:t>
            </a:r>
            <a:r>
              <a:rPr lang="nl-NL" sz="2000" dirty="0" smtClean="0">
                <a:latin typeface="+mj-lt"/>
              </a:rPr>
              <a:t> to </a:t>
            </a:r>
            <a:r>
              <a:rPr lang="nl-NL" sz="2000" dirty="0" err="1" smtClean="0">
                <a:latin typeface="+mj-lt"/>
              </a:rPr>
              <a:t>address</a:t>
            </a:r>
            <a:r>
              <a:rPr lang="nl-NL" sz="2000" dirty="0" smtClean="0">
                <a:latin typeface="+mj-lt"/>
              </a:rPr>
              <a:t> the </a:t>
            </a:r>
            <a:r>
              <a:rPr lang="nl-NL" sz="2000" dirty="0" err="1" smtClean="0">
                <a:latin typeface="+mj-lt"/>
              </a:rPr>
              <a:t>needs</a:t>
            </a:r>
            <a:r>
              <a:rPr lang="nl-NL" sz="2000" dirty="0" smtClean="0">
                <a:latin typeface="+mj-lt"/>
              </a:rPr>
              <a:t> of </a:t>
            </a:r>
            <a:r>
              <a:rPr lang="nl-NL" sz="2000" dirty="0" err="1" smtClean="0">
                <a:latin typeface="+mj-lt"/>
              </a:rPr>
              <a:t>older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err="1" smtClean="0">
                <a:latin typeface="+mj-lt"/>
              </a:rPr>
              <a:t>people</a:t>
            </a:r>
            <a:r>
              <a:rPr lang="nl-NL" sz="2000" dirty="0" smtClean="0">
                <a:latin typeface="+mj-lt"/>
              </a:rPr>
              <a:t>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DE422C-79B4-E84C-85CD-B19AC57C0624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D63041-30AD-4B85-8295-C6D8BCE8CC26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sp>
        <p:nvSpPr>
          <p:cNvPr id="15" name="Titel 6"/>
          <p:cNvSpPr>
            <a:spLocks noGrp="1"/>
          </p:cNvSpPr>
          <p:nvPr>
            <p:ph type="title"/>
          </p:nvPr>
        </p:nvSpPr>
        <p:spPr>
          <a:xfrm>
            <a:off x="611560" y="1484784"/>
            <a:ext cx="7847038" cy="571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Kingdom of the Netherlands</a:t>
            </a:r>
            <a:endParaRPr lang="en-US" sz="2400" b="1" dirty="0"/>
          </a:p>
        </p:txBody>
      </p:sp>
      <p:sp>
        <p:nvSpPr>
          <p:cNvPr id="17" name="Rectangle 1027"/>
          <p:cNvSpPr txBox="1">
            <a:spLocks noChangeArrowheads="1"/>
          </p:cNvSpPr>
          <p:nvPr/>
        </p:nvSpPr>
        <p:spPr>
          <a:xfrm>
            <a:off x="683568" y="2204864"/>
            <a:ext cx="4176464" cy="409465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Four countries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European and Caribbean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Own responsibility  </a:t>
            </a:r>
            <a:b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for health and long-term care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This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presentation is on the situation in the European part of the Netherlands</a:t>
            </a:r>
            <a:b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(18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mln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inhabitants)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Afbeelding 6" descr="kingdom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4190" y="2564904"/>
            <a:ext cx="3909810" cy="3776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11560" y="1484784"/>
            <a:ext cx="7847038" cy="571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1. Trends</a:t>
            </a:r>
            <a:endParaRPr lang="en-US" sz="2400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D63041-30AD-4B85-8295-C6D8BCE8CC26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536" y="2060848"/>
            <a:ext cx="82809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j-lt"/>
                <a:cs typeface="+mn-cs"/>
              </a:rPr>
              <a:t>Ageing: more older people, with higher life expectancy</a:t>
            </a:r>
            <a:br>
              <a:rPr lang="en-US" sz="2000" kern="0" dirty="0" smtClean="0">
                <a:latin typeface="+mj-lt"/>
                <a:cs typeface="+mn-cs"/>
              </a:rPr>
            </a:br>
            <a:endParaRPr lang="en-US" sz="2000" kern="0" dirty="0" smtClean="0">
              <a:latin typeface="+mj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j-lt"/>
                <a:cs typeface="+mn-cs"/>
              </a:rPr>
              <a:t>	with impact on public health</a:t>
            </a:r>
            <a:br>
              <a:rPr lang="en-US" sz="2000" kern="0" dirty="0" smtClean="0">
                <a:latin typeface="+mj-lt"/>
                <a:cs typeface="+mn-cs"/>
              </a:rPr>
            </a:br>
            <a:endParaRPr lang="en-US" sz="2000" kern="0" dirty="0" smtClean="0">
              <a:latin typeface="+mj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j-lt"/>
                <a:cs typeface="+mn-cs"/>
              </a:rPr>
              <a:t>	on care and cure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latin typeface="+mj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j-lt"/>
                <a:cs typeface="+mn-cs"/>
              </a:rPr>
              <a:t>	on need for palliative care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j-lt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Afbeelding 11" descr="world re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1576" y="4005064"/>
            <a:ext cx="3622424" cy="2337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geing she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1512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11560" y="1484784"/>
            <a:ext cx="7847038" cy="571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Trends</a:t>
            </a:r>
            <a:endParaRPr lang="en-US" sz="2400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D63041-30AD-4B85-8295-C6D8BCE8CC26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536" y="2060848"/>
            <a:ext cx="82809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j-lt"/>
                <a:cs typeface="+mn-cs"/>
              </a:rPr>
              <a:t>Ageing (with impact on ….)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j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j-lt"/>
                <a:cs typeface="+mn-cs"/>
              </a:rPr>
              <a:t>Higher</a:t>
            </a:r>
            <a:r>
              <a:rPr lang="en-US" sz="2000" kern="0" noProof="0" dirty="0" smtClean="0">
                <a:latin typeface="+mj-lt"/>
                <a:cs typeface="+mn-cs"/>
              </a:rPr>
              <a:t> expectations of people </a:t>
            </a:r>
            <a:br>
              <a:rPr lang="en-US" sz="2000" kern="0" noProof="0" dirty="0" smtClean="0">
                <a:latin typeface="+mj-lt"/>
                <a:cs typeface="+mn-cs"/>
              </a:rPr>
            </a:br>
            <a:r>
              <a:rPr lang="en-US" sz="2000" kern="0" noProof="0" dirty="0" smtClean="0">
                <a:latin typeface="+mj-lt"/>
                <a:cs typeface="+mn-cs"/>
              </a:rPr>
              <a:t>(housing, quality of care, treatment options)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 dirty="0" smtClean="0">
                <a:latin typeface="+mj-lt"/>
                <a:cs typeface="+mn-cs"/>
              </a:rPr>
              <a:t>More people living alone and/or longer at home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 smtClean="0">
              <a:latin typeface="+mj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 dirty="0" smtClean="0">
                <a:latin typeface="+mj-lt"/>
                <a:cs typeface="+mn-cs"/>
              </a:rPr>
              <a:t>Inequalities in health still widespread</a:t>
            </a:r>
            <a:endParaRPr lang="en-US" sz="200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Afbeelding 8" descr="figuu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0" y="1052736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11560" y="1484784"/>
            <a:ext cx="7847038" cy="571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Inequalities and frailty</a:t>
            </a:r>
            <a:endParaRPr lang="en-US" sz="2400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D63041-30AD-4B85-8295-C6D8BCE8CC26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536" y="2060848"/>
            <a:ext cx="82809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 smtClean="0">
              <a:latin typeface="+mj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 dirty="0" smtClean="0">
                <a:latin typeface="+mj-lt"/>
                <a:cs typeface="+mn-cs"/>
              </a:rPr>
              <a:t>More frailty among:</a:t>
            </a:r>
            <a:br>
              <a:rPr lang="en-US" sz="2000" kern="0" dirty="0" smtClean="0">
                <a:latin typeface="+mj-lt"/>
                <a:cs typeface="+mn-cs"/>
              </a:rPr>
            </a:br>
            <a:r>
              <a:rPr lang="en-US" sz="2000" kern="0" dirty="0" smtClean="0">
                <a:latin typeface="+mj-lt"/>
                <a:cs typeface="+mn-cs"/>
              </a:rPr>
              <a:t/>
            </a:r>
            <a:br>
              <a:rPr lang="en-US" sz="2000" kern="0" dirty="0" smtClean="0">
                <a:latin typeface="+mj-lt"/>
                <a:cs typeface="+mn-cs"/>
              </a:rPr>
            </a:br>
            <a:r>
              <a:rPr lang="en-US" sz="2000" kern="0" dirty="0" smtClean="0">
                <a:latin typeface="+mj-lt"/>
                <a:cs typeface="+mn-cs"/>
              </a:rPr>
              <a:t>- uneducated (36% low education </a:t>
            </a:r>
            <a:r>
              <a:rPr lang="en-US" sz="2000" kern="0" dirty="0" err="1" smtClean="0">
                <a:latin typeface="+mj-lt"/>
                <a:cs typeface="+mn-cs"/>
              </a:rPr>
              <a:t>vs</a:t>
            </a:r>
            <a:r>
              <a:rPr lang="en-US" sz="2000" kern="0" dirty="0" smtClean="0">
                <a:latin typeface="+mj-lt"/>
                <a:cs typeface="+mn-cs"/>
              </a:rPr>
              <a:t> 14% high education) </a:t>
            </a:r>
            <a:br>
              <a:rPr lang="en-US" sz="2000" kern="0" dirty="0" smtClean="0">
                <a:latin typeface="+mj-lt"/>
                <a:cs typeface="+mn-cs"/>
              </a:rPr>
            </a:br>
            <a:r>
              <a:rPr lang="en-US" sz="2000" kern="0" dirty="0" smtClean="0">
                <a:latin typeface="+mj-lt"/>
                <a:cs typeface="+mn-cs"/>
              </a:rPr>
              <a:t/>
            </a:r>
            <a:br>
              <a:rPr lang="en-US" sz="2000" kern="0" dirty="0" smtClean="0">
                <a:latin typeface="+mj-lt"/>
                <a:cs typeface="+mn-cs"/>
              </a:rPr>
            </a:br>
            <a:r>
              <a:rPr lang="en-US" sz="2000" kern="0" dirty="0" smtClean="0">
                <a:latin typeface="+mj-lt"/>
                <a:cs typeface="+mn-cs"/>
              </a:rPr>
              <a:t>- low income groups (44% low income </a:t>
            </a:r>
            <a:r>
              <a:rPr lang="en-US" sz="2000" kern="0" dirty="0" err="1" smtClean="0">
                <a:latin typeface="+mj-lt"/>
                <a:cs typeface="+mn-cs"/>
              </a:rPr>
              <a:t>vs</a:t>
            </a:r>
            <a:r>
              <a:rPr lang="en-US" sz="2000" kern="0" dirty="0" smtClean="0">
                <a:latin typeface="+mj-lt"/>
                <a:cs typeface="+mn-cs"/>
              </a:rPr>
              <a:t> 21% high income)</a:t>
            </a:r>
            <a:endParaRPr lang="en-US" sz="200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Frail older people in the Netherlands, The Netherlands Institute for Social Research, 2011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11560" y="1484784"/>
            <a:ext cx="7847038" cy="571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Challenges</a:t>
            </a:r>
            <a:endParaRPr lang="en-US" sz="2400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D63041-30AD-4B85-8295-C6D8BCE8CC26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536" y="2060848"/>
            <a:ext cx="82809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j-lt"/>
                <a:cs typeface="+mn-cs"/>
              </a:rPr>
              <a:t>Increasing expenditures on long-term care and palliative care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j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j-lt"/>
                <a:cs typeface="+mn-cs"/>
              </a:rPr>
              <a:t>Finding balance between the right to receive care and own responsibility of people.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j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j-lt"/>
                <a:cs typeface="+mn-cs"/>
              </a:rPr>
              <a:t>Pressure on solidarity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j-lt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Afbeelding 9" descr="solidar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9775" y="4941168"/>
            <a:ext cx="332422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847038" cy="571504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More challenges and link with rights of older people</a:t>
            </a:r>
            <a:endParaRPr lang="en-US" sz="2400" dirty="0"/>
          </a:p>
        </p:txBody>
      </p:sp>
      <p:sp>
        <p:nvSpPr>
          <p:cNvPr id="5" name="Ondertite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US" sz="2400" dirty="0" smtClean="0"/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Ensure better </a:t>
            </a:r>
            <a:r>
              <a:rPr lang="en-US" sz="2000" kern="0" dirty="0" smtClean="0">
                <a:solidFill>
                  <a:srgbClr val="00B0F0"/>
                </a:solidFill>
                <a:latin typeface="+mj-lt"/>
                <a:ea typeface="+mn-ea"/>
                <a:cs typeface="+mn-cs"/>
              </a:rPr>
              <a:t>accessibility</a:t>
            </a:r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 </a:t>
            </a:r>
            <a:br>
              <a:rPr lang="en-US" sz="2000" kern="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(right to receive long-term care and palliative care, </a:t>
            </a:r>
            <a:br>
              <a:rPr lang="en-US" sz="2000" kern="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with less paperwork and affordable for all)</a:t>
            </a:r>
            <a:br>
              <a:rPr lang="en-US" sz="2000" kern="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</a:br>
            <a:endParaRPr lang="en-US" sz="2000" kern="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Better </a:t>
            </a:r>
            <a:r>
              <a:rPr lang="en-US" sz="2000" kern="0" dirty="0" smtClean="0">
                <a:solidFill>
                  <a:srgbClr val="00B0F0"/>
                </a:solidFill>
                <a:latin typeface="+mj-lt"/>
                <a:ea typeface="+mn-ea"/>
                <a:cs typeface="+mn-cs"/>
              </a:rPr>
              <a:t>quality</a:t>
            </a:r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 of care </a:t>
            </a:r>
            <a:br>
              <a:rPr lang="en-US" sz="2000" kern="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(right to complain, focus on personal choice, human touch &amp; quality of life)</a:t>
            </a:r>
            <a:br>
              <a:rPr lang="en-US" sz="2000" kern="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</a:br>
            <a:endParaRPr lang="en-US" sz="2000" kern="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Enable fuller </a:t>
            </a:r>
            <a:r>
              <a:rPr lang="en-US" sz="2000" kern="0" dirty="0" smtClean="0">
                <a:solidFill>
                  <a:srgbClr val="00B0F0"/>
                </a:solidFill>
                <a:latin typeface="+mj-lt"/>
                <a:ea typeface="+mn-ea"/>
                <a:cs typeface="+mn-cs"/>
              </a:rPr>
              <a:t>participation</a:t>
            </a:r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 </a:t>
            </a:r>
            <a:br>
              <a:rPr lang="en-US" sz="2000" kern="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(right to function in society)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CBCFFF-4D07-4068-8FD1-ED00796C1767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pagina met afbeelding">
  <a:themeElements>
    <a:clrScheme name="">
      <a:dk1>
        <a:srgbClr val="000000"/>
      </a:dk1>
      <a:lt1>
        <a:srgbClr val="FFFFFF"/>
      </a:lt1>
      <a:dk2>
        <a:srgbClr val="FBD326"/>
      </a:dk2>
      <a:lt2>
        <a:srgbClr val="EEECE1"/>
      </a:lt2>
      <a:accent1>
        <a:srgbClr val="FBD326"/>
      </a:accent1>
      <a:accent2>
        <a:srgbClr val="F9B249"/>
      </a:accent2>
      <a:accent3>
        <a:srgbClr val="FFFFFF"/>
      </a:accent3>
      <a:accent4>
        <a:srgbClr val="000000"/>
      </a:accent4>
      <a:accent5>
        <a:srgbClr val="FDE6AC"/>
      </a:accent5>
      <a:accent6>
        <a:srgbClr val="E2A141"/>
      </a:accent6>
      <a:hlink>
        <a:srgbClr val="FF9560"/>
      </a:hlink>
      <a:folHlink>
        <a:srgbClr val="E70022"/>
      </a:folHlink>
    </a:clrScheme>
    <a:fontScheme name="Titelpagina met afbeeld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itelpagina met afbeelding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met afbeelding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met afbeelding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houd cijfer">
  <a:themeElements>
    <a:clrScheme name="">
      <a:dk1>
        <a:srgbClr val="000000"/>
      </a:dk1>
      <a:lt1>
        <a:srgbClr val="FFFFFF"/>
      </a:lt1>
      <a:dk2>
        <a:srgbClr val="FBD326"/>
      </a:dk2>
      <a:lt2>
        <a:srgbClr val="EEECE1"/>
      </a:lt2>
      <a:accent1>
        <a:srgbClr val="FBD326"/>
      </a:accent1>
      <a:accent2>
        <a:srgbClr val="F9B249"/>
      </a:accent2>
      <a:accent3>
        <a:srgbClr val="FFFFFF"/>
      </a:accent3>
      <a:accent4>
        <a:srgbClr val="000000"/>
      </a:accent4>
      <a:accent5>
        <a:srgbClr val="FDE6AC"/>
      </a:accent5>
      <a:accent6>
        <a:srgbClr val="E2A141"/>
      </a:accent6>
      <a:hlink>
        <a:srgbClr val="FF9560"/>
      </a:hlink>
      <a:folHlink>
        <a:srgbClr val="E70022"/>
      </a:folHlink>
    </a:clrScheme>
    <a:fontScheme name="Inhoud cijf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Inhoud cijfer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cijfer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cijfer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daardontwerp">
  <a:themeElements>
    <a:clrScheme name="">
      <a:dk1>
        <a:srgbClr val="000000"/>
      </a:dk1>
      <a:lt1>
        <a:srgbClr val="FFFFFF"/>
      </a:lt1>
      <a:dk2>
        <a:srgbClr val="FBD326"/>
      </a:dk2>
      <a:lt2>
        <a:srgbClr val="EEECE1"/>
      </a:lt2>
      <a:accent1>
        <a:srgbClr val="FBD326"/>
      </a:accent1>
      <a:accent2>
        <a:srgbClr val="F9B249"/>
      </a:accent2>
      <a:accent3>
        <a:srgbClr val="FFFFFF"/>
      </a:accent3>
      <a:accent4>
        <a:srgbClr val="000000"/>
      </a:accent4>
      <a:accent5>
        <a:srgbClr val="FDE6AC"/>
      </a:accent5>
      <a:accent6>
        <a:srgbClr val="E2A141"/>
      </a:accent6>
      <a:hlink>
        <a:srgbClr val="FF9560"/>
      </a:hlink>
      <a:folHlink>
        <a:srgbClr val="E70022"/>
      </a:folHlink>
    </a:clrScheme>
    <a:fontScheme name="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asis-vws-oranje-nl_2015-1">
  <a:themeElements>
    <a:clrScheme name="">
      <a:dk1>
        <a:srgbClr val="000000"/>
      </a:dk1>
      <a:lt1>
        <a:srgbClr val="FFFFFF"/>
      </a:lt1>
      <a:dk2>
        <a:srgbClr val="FBD326"/>
      </a:dk2>
      <a:lt2>
        <a:srgbClr val="EEECE1"/>
      </a:lt2>
      <a:accent1>
        <a:srgbClr val="FBD326"/>
      </a:accent1>
      <a:accent2>
        <a:srgbClr val="F9B249"/>
      </a:accent2>
      <a:accent3>
        <a:srgbClr val="FFFFFF"/>
      </a:accent3>
      <a:accent4>
        <a:srgbClr val="000000"/>
      </a:accent4>
      <a:accent5>
        <a:srgbClr val="FDE6AC"/>
      </a:accent5>
      <a:accent6>
        <a:srgbClr val="E2A141"/>
      </a:accent6>
      <a:hlink>
        <a:srgbClr val="FF9560"/>
      </a:hlink>
      <a:folHlink>
        <a:srgbClr val="E70022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asis-vws-oranje-nl_2015-1">
  <a:themeElements>
    <a:clrScheme name="">
      <a:dk1>
        <a:srgbClr val="000000"/>
      </a:dk1>
      <a:lt1>
        <a:srgbClr val="FFFFFF"/>
      </a:lt1>
      <a:dk2>
        <a:srgbClr val="FBD326"/>
      </a:dk2>
      <a:lt2>
        <a:srgbClr val="EEECE1"/>
      </a:lt2>
      <a:accent1>
        <a:srgbClr val="FBD326"/>
      </a:accent1>
      <a:accent2>
        <a:srgbClr val="F9B249"/>
      </a:accent2>
      <a:accent3>
        <a:srgbClr val="FFFFFF"/>
      </a:accent3>
      <a:accent4>
        <a:srgbClr val="000000"/>
      </a:accent4>
      <a:accent5>
        <a:srgbClr val="FDE6AC"/>
      </a:accent5>
      <a:accent6>
        <a:srgbClr val="E2A141"/>
      </a:accent6>
      <a:hlink>
        <a:srgbClr val="FF9560"/>
      </a:hlink>
      <a:folHlink>
        <a:srgbClr val="E70022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ema vws">
  <a:themeElements>
    <a:clrScheme name="">
      <a:dk1>
        <a:srgbClr val="000000"/>
      </a:dk1>
      <a:lt1>
        <a:srgbClr val="FFFFFF"/>
      </a:lt1>
      <a:dk2>
        <a:srgbClr val="FBD326"/>
      </a:dk2>
      <a:lt2>
        <a:srgbClr val="EEECE1"/>
      </a:lt2>
      <a:accent1>
        <a:srgbClr val="FBD326"/>
      </a:accent1>
      <a:accent2>
        <a:srgbClr val="F9B249"/>
      </a:accent2>
      <a:accent3>
        <a:srgbClr val="FFFFFF"/>
      </a:accent3>
      <a:accent4>
        <a:srgbClr val="000000"/>
      </a:accent4>
      <a:accent5>
        <a:srgbClr val="FDE6AC"/>
      </a:accent5>
      <a:accent6>
        <a:srgbClr val="E2A141"/>
      </a:accent6>
      <a:hlink>
        <a:srgbClr val="FF9560"/>
      </a:hlink>
      <a:folHlink>
        <a:srgbClr val="E70022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vws nieu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 VWS UK</Template>
  <TotalTime>11886</TotalTime>
  <Pages>1</Pages>
  <Words>380</Words>
  <Application>Microsoft Office PowerPoint</Application>
  <PresentationFormat>Diavoorstelling (4:3)</PresentationFormat>
  <Paragraphs>179</Paragraphs>
  <Slides>20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7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Titelpagina met afbeelding</vt:lpstr>
      <vt:lpstr>Inhoud cijfer</vt:lpstr>
      <vt:lpstr>Standaardontwerp</vt:lpstr>
      <vt:lpstr>basis-vws-oranje-nl_2015-1</vt:lpstr>
      <vt:lpstr>1_basis-vws-oranje-nl_2015-1</vt:lpstr>
      <vt:lpstr>Thema vws</vt:lpstr>
      <vt:lpstr>vws nieuw</vt:lpstr>
      <vt:lpstr>Recent developments in long-term care and palliative care in the Netherlands</vt:lpstr>
      <vt:lpstr>Outline  Long-term care  &amp; palliative care</vt:lpstr>
      <vt:lpstr> Kingdom of the Netherlands</vt:lpstr>
      <vt:lpstr> 1. Trends</vt:lpstr>
      <vt:lpstr>Dia 5</vt:lpstr>
      <vt:lpstr> Trends</vt:lpstr>
      <vt:lpstr> Inequalities and frailty</vt:lpstr>
      <vt:lpstr> Challenges</vt:lpstr>
      <vt:lpstr>More challenges and link with rights of older people</vt:lpstr>
      <vt:lpstr>Addressing the challenges 1 Good organisation of long-term and palliative care</vt:lpstr>
      <vt:lpstr>Organisation and financing of palliative care</vt:lpstr>
      <vt:lpstr>Addressing the challenges 2 Good social protection of long-term care and palliative care in international perspective</vt:lpstr>
      <vt:lpstr>LTC system in the Netherlands: international comparison</vt:lpstr>
      <vt:lpstr>Dia 14</vt:lpstr>
      <vt:lpstr>Dia 15</vt:lpstr>
      <vt:lpstr>Addressing the challenges 3 Additional policy programmes for older people</vt:lpstr>
      <vt:lpstr> </vt:lpstr>
      <vt:lpstr>With 2000 people present, including many nurses and supporting staff that will have to provide this better care!</vt:lpstr>
      <vt:lpstr>Extra: National program palliative care</vt:lpstr>
      <vt:lpstr>Conclusions</vt:lpstr>
    </vt:vector>
  </TitlesOfParts>
  <Company>Ministerie van VWS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Healthcare in the Netherlands</dc:title>
  <dc:creator>moerkampahj</dc:creator>
  <cp:lastModifiedBy>LAFEBER</cp:lastModifiedBy>
  <cp:revision>383</cp:revision>
  <cp:lastPrinted>2000-01-27T10:49:40Z</cp:lastPrinted>
  <dcterms:created xsi:type="dcterms:W3CDTF">2003-03-24T08:55:22Z</dcterms:created>
  <dcterms:modified xsi:type="dcterms:W3CDTF">2018-07-19T07:50:09Z</dcterms:modified>
</cp:coreProperties>
</file>